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8" r:id="rId4"/>
    <p:sldMasterId id="214748366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</p:sldIdLst>
  <p:sldSz cy="5143500" cx="9144000"/>
  <p:notesSz cx="6858000" cy="9144000"/>
  <p:embeddedFontLst>
    <p:embeddedFont>
      <p:font typeface="Montserrat"/>
      <p:regular r:id="rId46"/>
      <p:bold r:id="rId47"/>
      <p:italic r:id="rId48"/>
      <p:boldItalic r:id="rId49"/>
    </p:embeddedFont>
    <p:embeddedFont>
      <p:font typeface="Lato"/>
      <p:regular r:id="rId50"/>
      <p:bold r:id="rId51"/>
      <p:italic r:id="rId52"/>
      <p:boldItalic r:id="rId53"/>
    </p:embeddedFont>
    <p:embeddedFont>
      <p:font typeface="Corbel"/>
      <p:regular r:id="rId54"/>
      <p:bold r:id="rId55"/>
      <p:italic r:id="rId56"/>
      <p:boldItalic r:id="rId57"/>
    </p:embeddedFont>
    <p:embeddedFont>
      <p:font typeface="Tahoma"/>
      <p:regular r:id="rId58"/>
      <p:bold r:id="rId5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font" Target="fonts/Montserrat-regular.fntdata"/><Relationship Id="rId45" Type="http://schemas.openxmlformats.org/officeDocument/2006/relationships/slide" Target="slides/slide39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font" Target="fonts/Montserrat-italic.fntdata"/><Relationship Id="rId47" Type="http://schemas.openxmlformats.org/officeDocument/2006/relationships/font" Target="fonts/Montserrat-bold.fntdata"/><Relationship Id="rId49" Type="http://schemas.openxmlformats.org/officeDocument/2006/relationships/font" Target="fonts/Montserrat-bold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Lato-bold.fntdata"/><Relationship Id="rId50" Type="http://schemas.openxmlformats.org/officeDocument/2006/relationships/font" Target="fonts/Lato-regular.fntdata"/><Relationship Id="rId53" Type="http://schemas.openxmlformats.org/officeDocument/2006/relationships/font" Target="fonts/Lato-boldItalic.fntdata"/><Relationship Id="rId52" Type="http://schemas.openxmlformats.org/officeDocument/2006/relationships/font" Target="fonts/Lato-italic.fntdata"/><Relationship Id="rId11" Type="http://schemas.openxmlformats.org/officeDocument/2006/relationships/slide" Target="slides/slide5.xml"/><Relationship Id="rId55" Type="http://schemas.openxmlformats.org/officeDocument/2006/relationships/font" Target="fonts/Corbel-bold.fntdata"/><Relationship Id="rId10" Type="http://schemas.openxmlformats.org/officeDocument/2006/relationships/slide" Target="slides/slide4.xml"/><Relationship Id="rId54" Type="http://schemas.openxmlformats.org/officeDocument/2006/relationships/font" Target="fonts/Corbel-regular.fntdata"/><Relationship Id="rId13" Type="http://schemas.openxmlformats.org/officeDocument/2006/relationships/slide" Target="slides/slide7.xml"/><Relationship Id="rId57" Type="http://schemas.openxmlformats.org/officeDocument/2006/relationships/font" Target="fonts/Corbel-boldItalic.fntdata"/><Relationship Id="rId12" Type="http://schemas.openxmlformats.org/officeDocument/2006/relationships/slide" Target="slides/slide6.xml"/><Relationship Id="rId56" Type="http://schemas.openxmlformats.org/officeDocument/2006/relationships/font" Target="fonts/Corbel-italic.fntdata"/><Relationship Id="rId15" Type="http://schemas.openxmlformats.org/officeDocument/2006/relationships/slide" Target="slides/slide9.xml"/><Relationship Id="rId59" Type="http://schemas.openxmlformats.org/officeDocument/2006/relationships/font" Target="fonts/Tahoma-bold.fntdata"/><Relationship Id="rId14" Type="http://schemas.openxmlformats.org/officeDocument/2006/relationships/slide" Target="slides/slide8.xml"/><Relationship Id="rId58" Type="http://schemas.openxmlformats.org/officeDocument/2006/relationships/font" Target="fonts/Tahoma-regular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freepik.com/free-photo/flowchart-information-methodology-operation-icon_18092018.htm#fromView=search&amp;page=1&amp;position=0&amp;uuid=75da79d2-6d6f-4fa4-b976-c099b19183f1" TargetMode="Externa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ocs.google.com/presentation/d/1ZcFJpbXtxT4Qa6wgffV_oEX8_cZfzM8B-VlMH0Cff0I/edit#slide=id.g301c2976dd9_0_8" TargetMode="Externa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ocs.google.com/presentation/d/1ZcFJpbXtxT4Qa6wgffV_oEX8_cZfzM8B-VlMH0Cff0I/edit#slide=id.g301c2976dd9_0_8" TargetMode="External"/><Relationship Id="rId3" Type="http://schemas.openxmlformats.org/officeDocument/2006/relationships/hyperlink" Target="https://www.freepik.com/icon/search_1705952#fromView=search&amp;page=1&amp;position=70&amp;uuid=c9baea82-896a-4cee-bab6-c0bbb3af08a1" TargetMode="External"/><Relationship Id="rId4" Type="http://schemas.openxmlformats.org/officeDocument/2006/relationships/hyperlink" Target="https://www.freepik.com/icon/technological-support_2408695#fromView=search&amp;page=1&amp;position=0&amp;uuid=e9efa965-f219-42be-9003-dfd577db3888" TargetMode="External"/><Relationship Id="rId5" Type="http://schemas.openxmlformats.org/officeDocument/2006/relationships/hyperlink" Target="https://www.freepik.com/icon/search_1705952#fromView=search&amp;page=1&amp;position=70&amp;uuid=c9baea82-896a-4cee-bab6-c0bbb3af08a1" TargetMode="Externa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freepik.com/icon/dictionary_12349225#fromView=search&amp;page=1&amp;position=11&amp;uuid=947d3a74-8e87-4cba-952c-b5f3187bbd5c" TargetMode="External"/><Relationship Id="rId3" Type="http://schemas.openxmlformats.org/officeDocument/2006/relationships/hyperlink" Target="https://www.freepik.com/icon/bricks_7007832#fromView=search&amp;page=1&amp;position=0&amp;uuid=ab1d4a89-296c-44cd-89dc-5cc08e358eb4" TargetMode="External"/><Relationship Id="rId4" Type="http://schemas.openxmlformats.org/officeDocument/2006/relationships/hyperlink" Target="https://www.freepik.com/icon/note_6546748#fromView=search&amp;page=1&amp;position=25&amp;uuid=82875b0e-a9dc-4170-ad8f-bdc032877650" TargetMode="External"/><Relationship Id="rId5" Type="http://schemas.openxmlformats.org/officeDocument/2006/relationships/hyperlink" Target="https://docs.google.com/presentation/d/1ZcFJpbXtxT4Qa6wgffV_oEX8_cZfzM8B-VlMH0Cff0I/edit#slide=id.g301c2976dd9_0_103" TargetMode="Externa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freepik.com/icon/search_1705952#fromView=search&amp;page=1&amp;position=70&amp;uuid=c9baea82-896a-4cee-bab6-c0bbb3af08a1" TargetMode="External"/><Relationship Id="rId3" Type="http://schemas.openxmlformats.org/officeDocument/2006/relationships/hyperlink" Target="https://www.freepik.com/icon/technological-support_2408695#fromView=search&amp;page=1&amp;position=0&amp;uuid=e9efa965-f219-42be-9003-dfd577db3888" TargetMode="External"/><Relationship Id="rId4" Type="http://schemas.openxmlformats.org/officeDocument/2006/relationships/hyperlink" Target="https://www.freepik.com/icon/search_1705952#fromView=search&amp;page=1&amp;position=70&amp;uuid=c9baea82-896a-4cee-bab6-c0bbb3af08a1" TargetMode="Externa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ocs.google.com/document/d/12RsLx2vb1xESykDdljbTKWad-ZTgnqx_48MtIm9NeaU/edit?usp=sharing" TargetMode="Externa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ocs.google.com/document/d/12RsLx2vb1xESykDdljbTKWad-ZTgnqx_48MtIm9NeaU/edit?usp=sharing" TargetMode="Externa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freepik.com/icon/condition-alt_13727230" TargetMode="External"/><Relationship Id="rId3" Type="http://schemas.openxmlformats.org/officeDocument/2006/relationships/hyperlink" Target="https://www.freepik.com/icon/together-people_15044474" TargetMode="External"/><Relationship Id="rId4" Type="http://schemas.openxmlformats.org/officeDocument/2006/relationships/hyperlink" Target="https://docs.google.com/presentation/d/1ZcFJpbXtxT4Qa6wgffV_oEX8_cZfzM8B-VlMH0Cff0I/edit#slide=id.g301c2976dd9_0_8" TargetMode="External"/><Relationship Id="rId5" Type="http://schemas.openxmlformats.org/officeDocument/2006/relationships/hyperlink" Target="https://www.freepik.com/icon/search_1705952#fromView=search&amp;page=1&amp;position=70&amp;uuid=c9baea82-896a-4cee-bab6-c0bbb3af08a1" TargetMode="External"/><Relationship Id="rId6" Type="http://schemas.openxmlformats.org/officeDocument/2006/relationships/hyperlink" Target="https://www.freepik.com/icon/technological-support_2408695#fromView=search&amp;page=1&amp;position=0&amp;uuid=e9efa965-f219-42be-9003-dfd577db3888" TargetMode="External"/><Relationship Id="rId7" Type="http://schemas.openxmlformats.org/officeDocument/2006/relationships/hyperlink" Target="https://www.freepik.com/icon/search_1705952#fromView=search&amp;page=1&amp;position=70&amp;uuid=c9baea82-896a-4cee-bab6-c0bbb3af08a1" TargetMode="Externa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freepik.com/free-photo/impressed-young-guy-student-wearing-backpack-with-glasses-holding-looking-book-scratching-head-isolated-orange-wall_17547116.htm#fromView=search&amp;page=1&amp;position=27&amp;uuid=2d03d162-447c-4c25-b52b-22e0f295beed" TargetMode="Externa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freepik.com/free-vector/hand-drawn-gathering-data-business-concept_20289426.htm#fromView=search&amp;page=1&amp;position=8&amp;uuid=13dd6e82-c796-4538-9fb2-ffd0657164cc" TargetMode="External"/><Relationship Id="rId3" Type="http://schemas.openxmlformats.org/officeDocument/2006/relationships/hyperlink" Target="https://www.freepik.com/free-vector/male-hand-holding-folder-with-documents-flat-vector-illustration-businessman-holding-red-file-important-business-real-estate-documents-stationery-application-meeting-concept_27572968.htm?log-in=google#fromView=search&amp;page=1&amp;position=7&amp;uuid=07b0b1f1-775b-4fc7-8932-41366a0bc153" TargetMode="Externa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freepik.com/free-vector/cloud-collaboration-abstract-concept-illustration_20770245.htm#fromView=search&amp;page=1&amp;position=2&amp;uuid=ec61cc9f-27ed-477b-b71e-96b38e6a1678" TargetMode="Externa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b1045551de_2_9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g1b1045551de_2_9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30cf63ad803_1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30cf63ad803_1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https://www.freepik.com/free-photo/flowchart-information-methodology-operation-icon_18092018.htm#fromView=search&amp;page=1&amp;position=0&amp;uuid=75da79d2-6d6f-4fa4-b976-c099b19183f1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1b1045551de_2_18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g1b1045551de_2_18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30cf63ad803_1_6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g30cf63ad803_1_6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30cf63ad803_1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30cf63ad803_1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1b1045551de_2_18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g1b1045551de_2_18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b1045551de_2_19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g1b1045551de_2_19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1b1045551de_2_19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g1b1045551de_2_19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1b1045551de_2_20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6" name="Google Shape;346;g1b1045551de_2_20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 clone https://github.com/aertslab/hydrop_data_analysis.git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Launch ungit in the folder /Users/albot/hydrop_data_analysis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g1b1045551de_2_20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1808715a4c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1808715a4c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1b1045551de_2_20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g1b1045551de_2_20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30cf63ad80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30cf63ad80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https://docs.google.com/presentation/d/1ZcFJpbXtxT4Qa6wgffV_oEX8_cZfzM8B-VlMH0Cff0I/edit#slide=id.g301c2976dd9_0_8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1b1045551de_2_2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g1b1045551de_2_2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30cf63ad803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30cf63ad803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https://docs.google.com/presentation/d/1ZcFJpbXtxT4Qa6wgffV_oEX8_cZfzM8B-VlMH0Cff0I/edit#slide=id.g301c2976dd9_0_8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https://www.freepik.com/icon/search_1705952#fromView=search&amp;page=1&amp;position=70&amp;uuid=c9baea82-896a-4cee-bab6-c0bbb3af08a1</a:t>
            </a:r>
            <a:r>
              <a:rPr lang="en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https://www.freepik.com/icon/technological-support_2408695#fromView=search&amp;page=1&amp;position=0&amp;uuid=e9efa965-f219-42be-9003-dfd577db3888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u="sng">
                <a:solidFill>
                  <a:schemeClr val="hlink"/>
                </a:solidFill>
                <a:hlinkClick r:id="rId5"/>
              </a:rPr>
              <a:t>https://www.freepik.com/icon/search_1705952#fromView=search&amp;page=1&amp;position=70&amp;uuid=c9baea82-896a-4cee-bab6-c0bbb3af08a1</a:t>
            </a:r>
            <a:r>
              <a:rPr lang="en">
                <a:solidFill>
                  <a:schemeClr val="dk1"/>
                </a:solidFill>
              </a:rPr>
              <a:t> 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30cf63ad803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30cf63ad803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https://www.freepik.com/icon/dictionary_12349225#fromView=search&amp;page=1&amp;position=11&amp;uuid=947d3a74-8e87-4cba-952c-b5f3187bbd5c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https://www.freepik.com/icon/bricks_7007832#fromView=search&amp;page=1&amp;position=0&amp;uuid=ab1d4a89-296c-44cd-89dc-5cc08e358eb4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https://www.freepik.com/icon/note_6546748#fromView=search&amp;page=1&amp;position=25&amp;uuid=82875b0e-a9dc-4170-ad8f-bdc032877650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u="sng">
                <a:solidFill>
                  <a:schemeClr val="hlink"/>
                </a:solidFill>
                <a:hlinkClick r:id="rId5"/>
              </a:rPr>
              <a:t>https://docs.google.com/presentation/d/1ZcFJpbXtxT4Qa6wgffV_oEX8_cZfzM8B-VlMH0Cff0I/edit#slide=id.g301c2976dd9_0_103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30cf63ad803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30cf63ad803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https://www.freepik.com/icon/search_1705952#fromView=search&amp;page=1&amp;position=70&amp;uuid=c9baea82-896a-4cee-bab6-c0bbb3af08a1</a:t>
            </a:r>
            <a:r>
              <a:rPr lang="en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https://www.freepik.com/icon/technological-support_2408695#fromView=search&amp;page=1&amp;position=0&amp;uuid=e9efa965-f219-42be-9003-dfd577db3888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https://www.freepik.com/icon/search_1705952#fromView=search&amp;page=1&amp;position=70&amp;uuid=c9baea82-896a-4cee-bab6-c0bbb3af08a1</a:t>
            </a:r>
            <a:r>
              <a:rPr lang="en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30cf63ad803_1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30cf63ad803_1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30cf63ad803_1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30cf63ad803_1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2f6335b04a2_0_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 description: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https://docs.google.com/document/d/12RsLx2vb1xESykDdljbTKWad-ZTgnqx_48MtIm9NeaU/edit?usp=sharing</a:t>
            </a:r>
            <a:r>
              <a:rPr lang="en"/>
              <a:t> </a:t>
            </a:r>
            <a:endParaRPr/>
          </a:p>
        </p:txBody>
      </p:sp>
      <p:sp>
        <p:nvSpPr>
          <p:cNvPr id="512" name="Google Shape;512;g2f6335b04a2_0_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2f6335b04a2_0_2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Activity description: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https://docs.google.com/document/d/12RsLx2vb1xESykDdljbTKWad-ZTgnqx_48MtIm9NeaU/edit?usp=sharing</a:t>
            </a:r>
            <a:r>
              <a:rPr lang="en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" name="Google Shape;520;g2f6335b04a2_0_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30cf63ad803_1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30cf63ad803_1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https://www.freepik.com/icon/condition-alt_13727230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https://www.freepik.com/icon/together-people_15044474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https://docs.google.com/presentation/d/1ZcFJpbXtxT4Qa6wgffV_oEX8_cZfzM8B-VlMH0Cff0I/edit#slide=id.g301c2976dd9_0_8</a:t>
            </a:r>
            <a:r>
              <a:rPr lang="en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u="sng">
                <a:solidFill>
                  <a:schemeClr val="hlink"/>
                </a:solidFill>
                <a:hlinkClick r:id="rId5"/>
              </a:rPr>
              <a:t>https://www.freepik.com/icon/search_1705952#fromView=search&amp;page=1&amp;position=70&amp;uuid=c9baea82-896a-4cee-bab6-c0bbb3af08a1</a:t>
            </a:r>
            <a:r>
              <a:rPr lang="en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u="sng">
                <a:solidFill>
                  <a:schemeClr val="hlink"/>
                </a:solidFill>
                <a:hlinkClick r:id="rId6"/>
              </a:rPr>
              <a:t>https://www.freepik.com/icon/technological-support_2408695#fromView=search&amp;page=1&amp;position=0&amp;uuid=e9efa965-f219-42be-9003-dfd577db3888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7"/>
              </a:rPr>
              <a:t>https://www.freepik.com/icon/search_1705952#fromView=search&amp;page=1&amp;position=70&amp;uuid=c9baea82-896a-4cee-bab6-c0bbb3af08a1</a:t>
            </a:r>
            <a:r>
              <a:rPr lang="en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g30cf63ad803_1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4" name="Google Shape;594;g30cf63ad803_1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30cf63ad803_0_1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30cf63ad803_0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30d32fb77c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1" name="Google Shape;601;g30d32fb77c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1b1045551de_2_2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8" name="Google Shape;608;g1b1045551de_2_2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1b1045551de_2_22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1" name="Google Shape;621;g1b1045551de_2_2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30d32fb77c6_0_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9" name="Google Shape;629;g30d32fb77c6_0_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1b1045551de_2_23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8" name="Google Shape;638;g1b1045551de_2_2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1b1045551de_2_23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5" name="Google Shape;645;g1b1045551de_2_2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1b1045551de_2_24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3" name="Google Shape;653;g1b1045551de_2_2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1b1045551de_2_25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9" name="Google Shape;659;g1b1045551de_2_25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1b1045551de_2_25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5" name="Google Shape;665;g1b1045551de_2_25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g1b1045551de_2_17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1" name="Google Shape;691;g1b1045551de_2_17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30cf63ad803_1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30cf63ad803_1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 of data [slides] and metadata [specs of </a:t>
            </a:r>
            <a:r>
              <a:rPr lang="en"/>
              <a:t>the</a:t>
            </a:r>
            <a:r>
              <a:rPr lang="en"/>
              <a:t> presentation]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1b1045551de_2_17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https://www.freepik.com/free-photo/impressed-young-guy-student-wearing-backpack-with-glasses-holding-looking-book-scratching-head-isolated-orange-wall_17547116.htm#fromView=search&amp;page=1&amp;position=27&amp;uuid=2d03d162-447c-4c25-b52b-22e0f295beed</a:t>
            </a:r>
            <a:r>
              <a:rPr lang="en"/>
              <a:t> </a:t>
            </a:r>
            <a:endParaRPr/>
          </a:p>
        </p:txBody>
      </p:sp>
      <p:sp>
        <p:nvSpPr>
          <p:cNvPr id="194" name="Google Shape;194;g1b1045551de_2_17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f6335b04a2_0_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https://www.freepik.com/free-vector/hand-drawn-gathering-data-business-concept_20289426.htm#fromView=search&amp;page=1&amp;position=8&amp;uuid=13dd6e82-c796-4538-9fb2-ffd0657164cc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freepik.com/free-vector/male-hand-holding-folder-with-documents-flat-vector-illustration-businessman-holding-red-file-important-business-real-estate-documents-stationery-application-meeting-concept_27572968.htm?log-in=google#fromView=search&amp;page=1&amp;position=7&amp;uuid=07b0b1f1-775b-4fc7-8932-41366a0bc153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g2f6335b04a2_0_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f6335b04a2_0_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https://www.freepik.com/free-vector/cloud-collaboration-abstract-concept-illustration_20770245.htm#fromView=search&amp;page=1&amp;position=2&amp;uuid=ec61cc9f-27ed-477b-b71e-96b38e6a1678</a:t>
            </a:r>
            <a:r>
              <a:rPr lang="en"/>
              <a:t> </a:t>
            </a:r>
            <a:endParaRPr/>
          </a:p>
        </p:txBody>
      </p:sp>
      <p:sp>
        <p:nvSpPr>
          <p:cNvPr id="216" name="Google Shape;216;g2f6335b04a2_0_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b1045551de_2_9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g1b1045551de_2_9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b1045551de_2_10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6" name="Google Shape;236;g1b1045551de_2_10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type of information would you document on the various levels?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missing on this slide?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g1b1045551de_2_10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Relationship Id="rId3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Relationship Id="rId3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Relationship Id="rId3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jp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jp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Relationship Id="rId3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Relationship Id="rId3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5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09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4"/>
          <p:cNvSpPr txBox="1"/>
          <p:nvPr>
            <p:ph type="ctrTitle"/>
          </p:nvPr>
        </p:nvSpPr>
        <p:spPr>
          <a:xfrm>
            <a:off x="328276" y="957355"/>
            <a:ext cx="7063982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Corbel"/>
              <a:buNone/>
              <a:defRPr b="1" sz="41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" type="subTitle"/>
          </p:nvPr>
        </p:nvSpPr>
        <p:spPr>
          <a:xfrm>
            <a:off x="318226" y="2817111"/>
            <a:ext cx="7074032" cy="61711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B2944"/>
              </a:buClr>
              <a:buSzPts val="1500"/>
              <a:buFont typeface="Corbel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B2944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B2944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B2944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61" name="Google Shape;61;p14"/>
          <p:cNvSpPr txBox="1"/>
          <p:nvPr>
            <p:ph idx="2" type="body"/>
          </p:nvPr>
        </p:nvSpPr>
        <p:spPr>
          <a:xfrm>
            <a:off x="6035748" y="4757600"/>
            <a:ext cx="2713020" cy="16649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B2944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B2944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B2944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B2944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2" name="Google Shape;62;p14"/>
          <p:cNvSpPr txBox="1"/>
          <p:nvPr>
            <p:ph idx="3" type="body"/>
          </p:nvPr>
        </p:nvSpPr>
        <p:spPr>
          <a:xfrm>
            <a:off x="3855242" y="4757600"/>
            <a:ext cx="1105614" cy="16252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B2944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B2944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B2944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B2944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Obj">
  <p:cSld name="TWO_OBJECTS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5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B2944"/>
              </a:buClr>
              <a:buSzPts val="3300"/>
              <a:buFont typeface="Corbel"/>
              <a:buNone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" type="body"/>
          </p:nvPr>
        </p:nvSpPr>
        <p:spPr>
          <a:xfrm>
            <a:off x="628650" y="1369219"/>
            <a:ext cx="3886200" cy="322332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681E"/>
              </a:buClr>
              <a:buSzPts val="2100"/>
              <a:buFont typeface="Aria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-3429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C7C7C"/>
              </a:buClr>
              <a:buSzPts val="1800"/>
              <a:buFont typeface="Corbe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-3238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C7C7C"/>
              </a:buClr>
              <a:buSzPts val="1500"/>
              <a:buFont typeface="Aria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C7C7C"/>
              </a:buClr>
              <a:buSzPts val="1400"/>
              <a:buFont typeface="Aria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C7C7C"/>
              </a:buClr>
              <a:buSzPts val="1400"/>
              <a:buFont typeface="Aria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2" type="body"/>
          </p:nvPr>
        </p:nvSpPr>
        <p:spPr>
          <a:xfrm>
            <a:off x="4629150" y="1369219"/>
            <a:ext cx="3886200" cy="322332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681E"/>
              </a:buClr>
              <a:buSzPts val="2100"/>
              <a:buFont typeface="Aria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-3429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C7C7C"/>
              </a:buClr>
              <a:buSzPts val="1800"/>
              <a:buFont typeface="Corbe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-3238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C7C7C"/>
              </a:buClr>
              <a:buSzPts val="1500"/>
              <a:buFont typeface="Aria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C7C7C"/>
              </a:buClr>
              <a:buSzPts val="1400"/>
              <a:buFont typeface="Aria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C7C7C"/>
              </a:buClr>
              <a:buSzPts val="1400"/>
              <a:buFont typeface="Aria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pic>
        <p:nvPicPr>
          <p:cNvPr id="67" name="Google Shape;67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320186" y="250492"/>
            <a:ext cx="731372" cy="585098"/>
          </a:xfrm>
          <a:prstGeom prst="rect">
            <a:avLst/>
          </a:prstGeom>
          <a:solidFill>
            <a:srgbClr val="FF681E"/>
          </a:solidFill>
          <a:ln>
            <a:noFill/>
          </a:ln>
        </p:spPr>
      </p:pic>
      <p:sp>
        <p:nvSpPr>
          <p:cNvPr id="68" name="Google Shape;68;p15"/>
          <p:cNvSpPr txBox="1"/>
          <p:nvPr/>
        </p:nvSpPr>
        <p:spPr>
          <a:xfrm>
            <a:off x="-1769894" y="853501"/>
            <a:ext cx="1509357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R:255 G:104 30</a:t>
            </a:r>
            <a:endParaRPr sz="1100"/>
          </a:p>
        </p:txBody>
      </p:sp>
      <p:pic>
        <p:nvPicPr>
          <p:cNvPr id="69" name="Google Shape;69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320187" y="1178484"/>
            <a:ext cx="731374" cy="585099"/>
          </a:xfrm>
          <a:prstGeom prst="rect">
            <a:avLst/>
          </a:prstGeom>
          <a:solidFill>
            <a:srgbClr val="5A2A82"/>
          </a:solidFill>
          <a:ln>
            <a:noFill/>
          </a:ln>
        </p:spPr>
      </p:pic>
      <p:sp>
        <p:nvSpPr>
          <p:cNvPr id="70" name="Google Shape;70;p15"/>
          <p:cNvSpPr txBox="1"/>
          <p:nvPr/>
        </p:nvSpPr>
        <p:spPr>
          <a:xfrm>
            <a:off x="-1769894" y="1771624"/>
            <a:ext cx="1424264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R:90 G:42 B:130</a:t>
            </a:r>
            <a:endParaRPr sz="1100"/>
          </a:p>
        </p:txBody>
      </p:sp>
      <p:sp>
        <p:nvSpPr>
          <p:cNvPr id="71" name="Google Shape;71;p15"/>
          <p:cNvSpPr/>
          <p:nvPr/>
        </p:nvSpPr>
        <p:spPr>
          <a:xfrm>
            <a:off x="-1320186" y="4155959"/>
            <a:ext cx="741423" cy="593140"/>
          </a:xfrm>
          <a:prstGeom prst="rect">
            <a:avLst/>
          </a:prstGeom>
          <a:solidFill>
            <a:srgbClr val="7C7C7C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" name="Google Shape;72;p15"/>
          <p:cNvSpPr txBox="1"/>
          <p:nvPr/>
        </p:nvSpPr>
        <p:spPr>
          <a:xfrm>
            <a:off x="-1814577" y="4764107"/>
            <a:ext cx="1598722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R:124 G:124 </a:t>
            </a: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B:124</a:t>
            </a:r>
            <a:endParaRPr sz="1100"/>
          </a:p>
        </p:txBody>
      </p:sp>
      <p:sp>
        <p:nvSpPr>
          <p:cNvPr id="73" name="Google Shape;73;p15"/>
          <p:cNvSpPr/>
          <p:nvPr/>
        </p:nvSpPr>
        <p:spPr>
          <a:xfrm>
            <a:off x="-1330237" y="3152289"/>
            <a:ext cx="741423" cy="593140"/>
          </a:xfrm>
          <a:prstGeom prst="rect">
            <a:avLst/>
          </a:prstGeom>
          <a:solidFill>
            <a:srgbClr val="1B294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" name="Google Shape;74;p15"/>
          <p:cNvSpPr txBox="1"/>
          <p:nvPr/>
        </p:nvSpPr>
        <p:spPr>
          <a:xfrm>
            <a:off x="-1720076" y="3758686"/>
            <a:ext cx="1364396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R:27 G:41 </a:t>
            </a: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B:68</a:t>
            </a:r>
            <a:endParaRPr sz="1100"/>
          </a:p>
        </p:txBody>
      </p:sp>
      <p:pic>
        <p:nvPicPr>
          <p:cNvPr id="75" name="Google Shape;75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1320187" y="2148385"/>
            <a:ext cx="741424" cy="593140"/>
          </a:xfrm>
          <a:prstGeom prst="rect">
            <a:avLst/>
          </a:prstGeom>
          <a:solidFill>
            <a:srgbClr val="42B7BA"/>
          </a:solidFill>
          <a:ln>
            <a:noFill/>
          </a:ln>
        </p:spPr>
      </p:pic>
      <p:sp>
        <p:nvSpPr>
          <p:cNvPr id="76" name="Google Shape;76;p15"/>
          <p:cNvSpPr txBox="1"/>
          <p:nvPr/>
        </p:nvSpPr>
        <p:spPr>
          <a:xfrm>
            <a:off x="-1769894" y="2741525"/>
            <a:ext cx="1509357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R:66 G:183</a:t>
            </a: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B:186</a:t>
            </a:r>
            <a:endParaRPr sz="110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B2944"/>
              </a:buClr>
              <a:buSzPts val="3300"/>
              <a:buFont typeface="Corbel"/>
              <a:buNone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pic>
        <p:nvPicPr>
          <p:cNvPr id="79" name="Google Shape;79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320186" y="250492"/>
            <a:ext cx="731372" cy="585098"/>
          </a:xfrm>
          <a:prstGeom prst="rect">
            <a:avLst/>
          </a:prstGeom>
          <a:solidFill>
            <a:srgbClr val="FF681E"/>
          </a:solidFill>
          <a:ln>
            <a:noFill/>
          </a:ln>
        </p:spPr>
      </p:pic>
      <p:sp>
        <p:nvSpPr>
          <p:cNvPr id="80" name="Google Shape;80;p16"/>
          <p:cNvSpPr txBox="1"/>
          <p:nvPr/>
        </p:nvSpPr>
        <p:spPr>
          <a:xfrm>
            <a:off x="-1769894" y="853501"/>
            <a:ext cx="1509357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R:255 G:104 30</a:t>
            </a:r>
            <a:endParaRPr sz="1100"/>
          </a:p>
        </p:txBody>
      </p:sp>
      <p:pic>
        <p:nvPicPr>
          <p:cNvPr id="81" name="Google Shape;81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320187" y="1178484"/>
            <a:ext cx="731374" cy="585099"/>
          </a:xfrm>
          <a:prstGeom prst="rect">
            <a:avLst/>
          </a:prstGeom>
          <a:solidFill>
            <a:srgbClr val="5A2A82"/>
          </a:solidFill>
          <a:ln>
            <a:noFill/>
          </a:ln>
        </p:spPr>
      </p:pic>
      <p:sp>
        <p:nvSpPr>
          <p:cNvPr id="82" name="Google Shape;82;p16"/>
          <p:cNvSpPr txBox="1"/>
          <p:nvPr/>
        </p:nvSpPr>
        <p:spPr>
          <a:xfrm>
            <a:off x="-1769894" y="1771624"/>
            <a:ext cx="1424264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R:90 G:42 B:130</a:t>
            </a:r>
            <a:endParaRPr sz="1100"/>
          </a:p>
        </p:txBody>
      </p:sp>
      <p:sp>
        <p:nvSpPr>
          <p:cNvPr id="83" name="Google Shape;83;p16"/>
          <p:cNvSpPr/>
          <p:nvPr/>
        </p:nvSpPr>
        <p:spPr>
          <a:xfrm>
            <a:off x="-1320186" y="4155959"/>
            <a:ext cx="741423" cy="593140"/>
          </a:xfrm>
          <a:prstGeom prst="rect">
            <a:avLst/>
          </a:prstGeom>
          <a:solidFill>
            <a:srgbClr val="7C7C7C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" name="Google Shape;84;p16"/>
          <p:cNvSpPr txBox="1"/>
          <p:nvPr/>
        </p:nvSpPr>
        <p:spPr>
          <a:xfrm>
            <a:off x="-1814577" y="4764107"/>
            <a:ext cx="1598722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R:124 G:124 </a:t>
            </a: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B:124</a:t>
            </a:r>
            <a:endParaRPr sz="1100"/>
          </a:p>
        </p:txBody>
      </p:sp>
      <p:sp>
        <p:nvSpPr>
          <p:cNvPr id="85" name="Google Shape;85;p16"/>
          <p:cNvSpPr/>
          <p:nvPr/>
        </p:nvSpPr>
        <p:spPr>
          <a:xfrm>
            <a:off x="-1330237" y="3152289"/>
            <a:ext cx="741423" cy="593140"/>
          </a:xfrm>
          <a:prstGeom prst="rect">
            <a:avLst/>
          </a:prstGeom>
          <a:solidFill>
            <a:srgbClr val="1B294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16"/>
          <p:cNvSpPr txBox="1"/>
          <p:nvPr/>
        </p:nvSpPr>
        <p:spPr>
          <a:xfrm>
            <a:off x="-1720076" y="3758686"/>
            <a:ext cx="1364396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R:27 G:41 </a:t>
            </a: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B:68</a:t>
            </a:r>
            <a:endParaRPr sz="1100"/>
          </a:p>
        </p:txBody>
      </p:sp>
      <p:pic>
        <p:nvPicPr>
          <p:cNvPr id="87" name="Google Shape;87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1320187" y="2148385"/>
            <a:ext cx="741424" cy="593140"/>
          </a:xfrm>
          <a:prstGeom prst="rect">
            <a:avLst/>
          </a:prstGeom>
          <a:solidFill>
            <a:srgbClr val="42B7BA"/>
          </a:solidFill>
          <a:ln>
            <a:noFill/>
          </a:ln>
        </p:spPr>
      </p:pic>
      <p:sp>
        <p:nvSpPr>
          <p:cNvPr id="88" name="Google Shape;88;p16"/>
          <p:cNvSpPr txBox="1"/>
          <p:nvPr/>
        </p:nvSpPr>
        <p:spPr>
          <a:xfrm>
            <a:off x="-1769894" y="2741525"/>
            <a:ext cx="1509357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R:66 G:183</a:t>
            </a: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B:186</a:t>
            </a:r>
            <a:endParaRPr sz="1100"/>
          </a:p>
        </p:txBody>
      </p:sp>
      <p:sp>
        <p:nvSpPr>
          <p:cNvPr id="89" name="Google Shape;89;p16"/>
          <p:cNvSpPr txBox="1"/>
          <p:nvPr>
            <p:ph idx="1" type="body"/>
          </p:nvPr>
        </p:nvSpPr>
        <p:spPr>
          <a:xfrm>
            <a:off x="628650" y="1381340"/>
            <a:ext cx="7886700" cy="320569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681E"/>
              </a:buClr>
              <a:buSzPts val="2100"/>
              <a:buFont typeface="Aria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-3429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C7C7C"/>
              </a:buClr>
              <a:buSzPts val="1800"/>
              <a:buFont typeface="Corbe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-3238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C7C7C"/>
              </a:buClr>
              <a:buSzPts val="1500"/>
              <a:buFont typeface="Aria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C7C7C"/>
              </a:buClr>
              <a:buSzPts val="1400"/>
              <a:buFont typeface="Aria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C7C7C"/>
              </a:buClr>
              <a:buSzPts val="1400"/>
              <a:buFont typeface="Aria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subtitle and Content">
  <p:cSld name="Title, subtitle and Content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/>
          <p:nvPr>
            <p:ph type="title"/>
          </p:nvPr>
        </p:nvSpPr>
        <p:spPr>
          <a:xfrm>
            <a:off x="628650" y="273844"/>
            <a:ext cx="7886700" cy="579657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B2944"/>
              </a:buClr>
              <a:buSzPts val="3300"/>
              <a:buFont typeface="Corbel"/>
              <a:buNone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2" name="Google Shape;92;p17"/>
          <p:cNvSpPr txBox="1"/>
          <p:nvPr>
            <p:ph idx="1" type="body"/>
          </p:nvPr>
        </p:nvSpPr>
        <p:spPr>
          <a:xfrm>
            <a:off x="628650" y="1381340"/>
            <a:ext cx="7886700" cy="320569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681E"/>
              </a:buClr>
              <a:buSzPts val="2100"/>
              <a:buFont typeface="Aria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-3429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C7C7C"/>
              </a:buClr>
              <a:buSzPts val="1800"/>
              <a:buFont typeface="Corbe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-3238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C7C7C"/>
              </a:buClr>
              <a:buSzPts val="1500"/>
              <a:buFont typeface="Aria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C7C7C"/>
              </a:buClr>
              <a:buSzPts val="1400"/>
              <a:buFont typeface="Aria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C7C7C"/>
              </a:buClr>
              <a:buSzPts val="1400"/>
              <a:buFont typeface="Aria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pic>
        <p:nvPicPr>
          <p:cNvPr id="93" name="Google Shape;93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320186" y="250492"/>
            <a:ext cx="731372" cy="585098"/>
          </a:xfrm>
          <a:prstGeom prst="rect">
            <a:avLst/>
          </a:prstGeom>
          <a:solidFill>
            <a:srgbClr val="FF681E"/>
          </a:solidFill>
          <a:ln>
            <a:noFill/>
          </a:ln>
        </p:spPr>
      </p:pic>
      <p:sp>
        <p:nvSpPr>
          <p:cNvPr id="94" name="Google Shape;94;p17"/>
          <p:cNvSpPr txBox="1"/>
          <p:nvPr/>
        </p:nvSpPr>
        <p:spPr>
          <a:xfrm>
            <a:off x="-1769894" y="853501"/>
            <a:ext cx="1509357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R:255 G:104 30</a:t>
            </a:r>
            <a:endParaRPr sz="1100"/>
          </a:p>
        </p:txBody>
      </p:sp>
      <p:pic>
        <p:nvPicPr>
          <p:cNvPr id="95" name="Google Shape;95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320187" y="1178484"/>
            <a:ext cx="731374" cy="585099"/>
          </a:xfrm>
          <a:prstGeom prst="rect">
            <a:avLst/>
          </a:prstGeom>
          <a:solidFill>
            <a:srgbClr val="5A2A82"/>
          </a:solidFill>
          <a:ln>
            <a:noFill/>
          </a:ln>
        </p:spPr>
      </p:pic>
      <p:sp>
        <p:nvSpPr>
          <p:cNvPr id="96" name="Google Shape;96;p17"/>
          <p:cNvSpPr txBox="1"/>
          <p:nvPr/>
        </p:nvSpPr>
        <p:spPr>
          <a:xfrm>
            <a:off x="-1769894" y="1771624"/>
            <a:ext cx="1424264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R:90 G:42 B:130</a:t>
            </a:r>
            <a:endParaRPr sz="1100"/>
          </a:p>
        </p:txBody>
      </p:sp>
      <p:sp>
        <p:nvSpPr>
          <p:cNvPr id="97" name="Google Shape;97;p17"/>
          <p:cNvSpPr/>
          <p:nvPr/>
        </p:nvSpPr>
        <p:spPr>
          <a:xfrm>
            <a:off x="-1320186" y="4155959"/>
            <a:ext cx="741423" cy="593140"/>
          </a:xfrm>
          <a:prstGeom prst="rect">
            <a:avLst/>
          </a:prstGeom>
          <a:solidFill>
            <a:srgbClr val="7C7C7C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17"/>
          <p:cNvSpPr txBox="1"/>
          <p:nvPr/>
        </p:nvSpPr>
        <p:spPr>
          <a:xfrm>
            <a:off x="-1814577" y="4764107"/>
            <a:ext cx="1598722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R:124 G:124 </a:t>
            </a: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B:124</a:t>
            </a:r>
            <a:endParaRPr sz="1100"/>
          </a:p>
        </p:txBody>
      </p:sp>
      <p:sp>
        <p:nvSpPr>
          <p:cNvPr id="99" name="Google Shape;99;p17"/>
          <p:cNvSpPr/>
          <p:nvPr/>
        </p:nvSpPr>
        <p:spPr>
          <a:xfrm>
            <a:off x="-1330237" y="3152289"/>
            <a:ext cx="741423" cy="593140"/>
          </a:xfrm>
          <a:prstGeom prst="rect">
            <a:avLst/>
          </a:prstGeom>
          <a:solidFill>
            <a:srgbClr val="1B294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17"/>
          <p:cNvSpPr txBox="1"/>
          <p:nvPr/>
        </p:nvSpPr>
        <p:spPr>
          <a:xfrm>
            <a:off x="-1720076" y="3758686"/>
            <a:ext cx="1364396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R:27 G:41 </a:t>
            </a: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B:68</a:t>
            </a:r>
            <a:endParaRPr sz="1100"/>
          </a:p>
        </p:txBody>
      </p:sp>
      <p:sp>
        <p:nvSpPr>
          <p:cNvPr id="101" name="Google Shape;101;p17"/>
          <p:cNvSpPr txBox="1"/>
          <p:nvPr>
            <p:ph idx="2" type="body"/>
          </p:nvPr>
        </p:nvSpPr>
        <p:spPr>
          <a:xfrm>
            <a:off x="628650" y="893512"/>
            <a:ext cx="7886700" cy="43956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EA6341"/>
              </a:buClr>
              <a:buSzPts val="2400"/>
              <a:buNone/>
              <a:defRPr sz="2400">
                <a:solidFill>
                  <a:srgbClr val="EA634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B2944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B2944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B2944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B2944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pic>
        <p:nvPicPr>
          <p:cNvPr id="102" name="Google Shape;102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1320187" y="2148385"/>
            <a:ext cx="741424" cy="593140"/>
          </a:xfrm>
          <a:prstGeom prst="rect">
            <a:avLst/>
          </a:prstGeom>
          <a:solidFill>
            <a:srgbClr val="42B7BA"/>
          </a:solidFill>
          <a:ln>
            <a:noFill/>
          </a:ln>
        </p:spPr>
      </p:pic>
      <p:sp>
        <p:nvSpPr>
          <p:cNvPr id="103" name="Google Shape;103;p17"/>
          <p:cNvSpPr txBox="1"/>
          <p:nvPr/>
        </p:nvSpPr>
        <p:spPr>
          <a:xfrm>
            <a:off x="-1769894" y="2741525"/>
            <a:ext cx="1509357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R:66 G:183</a:t>
            </a: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B:186</a:t>
            </a:r>
            <a:endParaRPr sz="110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_extra logos">
  <p:cSld name="1_Title Slide_extra logos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8"/>
          <p:cNvSpPr txBox="1"/>
          <p:nvPr>
            <p:ph type="ctrTitle"/>
          </p:nvPr>
        </p:nvSpPr>
        <p:spPr>
          <a:xfrm>
            <a:off x="328276" y="957355"/>
            <a:ext cx="6769754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B2944"/>
              </a:buClr>
              <a:buSzPts val="4100"/>
              <a:buFont typeface="Corbel"/>
              <a:buNone/>
              <a:defRPr b="1" sz="4100"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7" name="Google Shape;107;p18"/>
          <p:cNvSpPr txBox="1"/>
          <p:nvPr>
            <p:ph idx="1" type="subTitle"/>
          </p:nvPr>
        </p:nvSpPr>
        <p:spPr>
          <a:xfrm>
            <a:off x="318226" y="2817111"/>
            <a:ext cx="6779386" cy="61711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1B2944"/>
              </a:buClr>
              <a:buSzPts val="1800"/>
              <a:buNone/>
              <a:defRPr sz="1800"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B2944"/>
              </a:buClr>
              <a:buSzPts val="1500"/>
              <a:buFont typeface="Corbel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B2944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B2944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B2944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108" name="Google Shape;108;p18"/>
          <p:cNvSpPr txBox="1"/>
          <p:nvPr>
            <p:ph idx="2" type="body"/>
          </p:nvPr>
        </p:nvSpPr>
        <p:spPr>
          <a:xfrm>
            <a:off x="5915733" y="4757600"/>
            <a:ext cx="2713020" cy="16649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B2944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B2944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B2944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B2944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09" name="Google Shape;109;p18"/>
          <p:cNvSpPr txBox="1"/>
          <p:nvPr>
            <p:ph idx="3" type="body"/>
          </p:nvPr>
        </p:nvSpPr>
        <p:spPr>
          <a:xfrm>
            <a:off x="1544206" y="4307983"/>
            <a:ext cx="1105614" cy="61610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B2944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B2944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B2944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B2944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10" name="Google Shape;110;p18"/>
          <p:cNvSpPr txBox="1"/>
          <p:nvPr>
            <p:ph idx="4" type="body"/>
          </p:nvPr>
        </p:nvSpPr>
        <p:spPr>
          <a:xfrm>
            <a:off x="7523139" y="4527491"/>
            <a:ext cx="1105614" cy="16252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B2944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B2944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B2944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B2944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11" name="Google Shape;111;p18"/>
          <p:cNvSpPr txBox="1"/>
          <p:nvPr>
            <p:ph idx="5" type="body"/>
          </p:nvPr>
        </p:nvSpPr>
        <p:spPr>
          <a:xfrm>
            <a:off x="3088413" y="4307983"/>
            <a:ext cx="1105614" cy="61610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B2944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B2944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B2944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B2944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12" name="Google Shape;112;p18"/>
          <p:cNvSpPr txBox="1"/>
          <p:nvPr>
            <p:ph idx="6" type="body"/>
          </p:nvPr>
        </p:nvSpPr>
        <p:spPr>
          <a:xfrm>
            <a:off x="4572000" y="4307983"/>
            <a:ext cx="1105614" cy="61610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B2944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B2944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B2944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B2944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hapter_slide">
  <p:cSld name="Chapter_slide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9"/>
          <p:cNvSpPr txBox="1"/>
          <p:nvPr>
            <p:ph type="ctrTitle"/>
          </p:nvPr>
        </p:nvSpPr>
        <p:spPr>
          <a:xfrm>
            <a:off x="328276" y="957355"/>
            <a:ext cx="7063982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orbel"/>
              <a:buNone/>
              <a:defRPr b="1" sz="36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0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B2944"/>
              </a:buClr>
              <a:buSzPts val="3300"/>
              <a:buFont typeface="Corbel"/>
              <a:buNone/>
              <a:defRPr>
                <a:solidFill>
                  <a:srgbClr val="1B294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pic>
        <p:nvPicPr>
          <p:cNvPr id="118" name="Google Shape;118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320186" y="250492"/>
            <a:ext cx="731372" cy="585098"/>
          </a:xfrm>
          <a:prstGeom prst="rect">
            <a:avLst/>
          </a:prstGeom>
          <a:solidFill>
            <a:srgbClr val="FF681E"/>
          </a:solidFill>
          <a:ln>
            <a:noFill/>
          </a:ln>
        </p:spPr>
      </p:pic>
      <p:sp>
        <p:nvSpPr>
          <p:cNvPr id="119" name="Google Shape;119;p20"/>
          <p:cNvSpPr txBox="1"/>
          <p:nvPr/>
        </p:nvSpPr>
        <p:spPr>
          <a:xfrm>
            <a:off x="-1769894" y="853501"/>
            <a:ext cx="1509357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R:255 G:104 30</a:t>
            </a:r>
            <a:endParaRPr sz="1100"/>
          </a:p>
        </p:txBody>
      </p:sp>
      <p:pic>
        <p:nvPicPr>
          <p:cNvPr id="120" name="Google Shape;120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320187" y="1178484"/>
            <a:ext cx="731374" cy="585099"/>
          </a:xfrm>
          <a:prstGeom prst="rect">
            <a:avLst/>
          </a:prstGeom>
          <a:solidFill>
            <a:srgbClr val="5A2A82"/>
          </a:solidFill>
          <a:ln>
            <a:noFill/>
          </a:ln>
        </p:spPr>
      </p:pic>
      <p:sp>
        <p:nvSpPr>
          <p:cNvPr id="121" name="Google Shape;121;p20"/>
          <p:cNvSpPr txBox="1"/>
          <p:nvPr/>
        </p:nvSpPr>
        <p:spPr>
          <a:xfrm>
            <a:off x="-1769894" y="1771624"/>
            <a:ext cx="1424264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R:90 G:42 B:130</a:t>
            </a:r>
            <a:endParaRPr sz="1100"/>
          </a:p>
        </p:txBody>
      </p:sp>
      <p:sp>
        <p:nvSpPr>
          <p:cNvPr id="122" name="Google Shape;122;p20"/>
          <p:cNvSpPr/>
          <p:nvPr/>
        </p:nvSpPr>
        <p:spPr>
          <a:xfrm>
            <a:off x="-1320186" y="4155959"/>
            <a:ext cx="741423" cy="593140"/>
          </a:xfrm>
          <a:prstGeom prst="rect">
            <a:avLst/>
          </a:prstGeom>
          <a:solidFill>
            <a:srgbClr val="7C7C7C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p20"/>
          <p:cNvSpPr txBox="1"/>
          <p:nvPr/>
        </p:nvSpPr>
        <p:spPr>
          <a:xfrm>
            <a:off x="-1814577" y="4764107"/>
            <a:ext cx="1598722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R:124 G:124 </a:t>
            </a: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B:124</a:t>
            </a:r>
            <a:endParaRPr sz="1100"/>
          </a:p>
        </p:txBody>
      </p:sp>
      <p:sp>
        <p:nvSpPr>
          <p:cNvPr id="124" name="Google Shape;124;p20"/>
          <p:cNvSpPr/>
          <p:nvPr/>
        </p:nvSpPr>
        <p:spPr>
          <a:xfrm>
            <a:off x="-1330237" y="3152289"/>
            <a:ext cx="741423" cy="593140"/>
          </a:xfrm>
          <a:prstGeom prst="rect">
            <a:avLst/>
          </a:prstGeom>
          <a:solidFill>
            <a:srgbClr val="1B294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p20"/>
          <p:cNvSpPr txBox="1"/>
          <p:nvPr/>
        </p:nvSpPr>
        <p:spPr>
          <a:xfrm>
            <a:off x="-1720076" y="3758686"/>
            <a:ext cx="1364396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R:27 G:41 </a:t>
            </a: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B:68</a:t>
            </a:r>
            <a:endParaRPr sz="1100"/>
          </a:p>
        </p:txBody>
      </p:sp>
      <p:pic>
        <p:nvPicPr>
          <p:cNvPr id="126" name="Google Shape;126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1320187" y="2148385"/>
            <a:ext cx="741424" cy="593140"/>
          </a:xfrm>
          <a:prstGeom prst="rect">
            <a:avLst/>
          </a:prstGeom>
          <a:solidFill>
            <a:srgbClr val="42B7BA"/>
          </a:solidFill>
          <a:ln>
            <a:noFill/>
          </a:ln>
        </p:spPr>
      </p:pic>
      <p:sp>
        <p:nvSpPr>
          <p:cNvPr id="127" name="Google Shape;127;p20"/>
          <p:cNvSpPr txBox="1"/>
          <p:nvPr/>
        </p:nvSpPr>
        <p:spPr>
          <a:xfrm>
            <a:off x="-1769894" y="2741525"/>
            <a:ext cx="1509357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R:66 G:183</a:t>
            </a: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B:186</a:t>
            </a:r>
            <a:endParaRPr sz="110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320186" y="250492"/>
            <a:ext cx="731372" cy="585098"/>
          </a:xfrm>
          <a:prstGeom prst="rect">
            <a:avLst/>
          </a:prstGeom>
          <a:solidFill>
            <a:srgbClr val="FF681E"/>
          </a:solidFill>
          <a:ln>
            <a:noFill/>
          </a:ln>
        </p:spPr>
      </p:pic>
      <p:sp>
        <p:nvSpPr>
          <p:cNvPr id="130" name="Google Shape;130;p21"/>
          <p:cNvSpPr txBox="1"/>
          <p:nvPr/>
        </p:nvSpPr>
        <p:spPr>
          <a:xfrm>
            <a:off x="-1769894" y="853501"/>
            <a:ext cx="1509357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R:255 G:104 30</a:t>
            </a:r>
            <a:endParaRPr sz="1100"/>
          </a:p>
        </p:txBody>
      </p:sp>
      <p:pic>
        <p:nvPicPr>
          <p:cNvPr id="131" name="Google Shape;131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320187" y="1178484"/>
            <a:ext cx="731374" cy="585099"/>
          </a:xfrm>
          <a:prstGeom prst="rect">
            <a:avLst/>
          </a:prstGeom>
          <a:solidFill>
            <a:srgbClr val="5A2A82"/>
          </a:solidFill>
          <a:ln>
            <a:noFill/>
          </a:ln>
        </p:spPr>
      </p:pic>
      <p:sp>
        <p:nvSpPr>
          <p:cNvPr id="132" name="Google Shape;132;p21"/>
          <p:cNvSpPr txBox="1"/>
          <p:nvPr/>
        </p:nvSpPr>
        <p:spPr>
          <a:xfrm>
            <a:off x="-1769894" y="1771624"/>
            <a:ext cx="1424264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R:90 G:42 B:130</a:t>
            </a:r>
            <a:endParaRPr sz="1100"/>
          </a:p>
        </p:txBody>
      </p:sp>
      <p:sp>
        <p:nvSpPr>
          <p:cNvPr id="133" name="Google Shape;133;p21"/>
          <p:cNvSpPr/>
          <p:nvPr/>
        </p:nvSpPr>
        <p:spPr>
          <a:xfrm>
            <a:off x="-1320186" y="4155959"/>
            <a:ext cx="741423" cy="593140"/>
          </a:xfrm>
          <a:prstGeom prst="rect">
            <a:avLst/>
          </a:prstGeom>
          <a:solidFill>
            <a:srgbClr val="7C7C7C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p21"/>
          <p:cNvSpPr txBox="1"/>
          <p:nvPr/>
        </p:nvSpPr>
        <p:spPr>
          <a:xfrm>
            <a:off x="-1814577" y="4764107"/>
            <a:ext cx="1598722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R:124 G:124 </a:t>
            </a: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B:124</a:t>
            </a:r>
            <a:endParaRPr sz="1100"/>
          </a:p>
        </p:txBody>
      </p:sp>
      <p:sp>
        <p:nvSpPr>
          <p:cNvPr id="135" name="Google Shape;135;p21"/>
          <p:cNvSpPr/>
          <p:nvPr/>
        </p:nvSpPr>
        <p:spPr>
          <a:xfrm>
            <a:off x="-1330237" y="3152289"/>
            <a:ext cx="741423" cy="593140"/>
          </a:xfrm>
          <a:prstGeom prst="rect">
            <a:avLst/>
          </a:prstGeom>
          <a:solidFill>
            <a:srgbClr val="1B294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21"/>
          <p:cNvSpPr txBox="1"/>
          <p:nvPr/>
        </p:nvSpPr>
        <p:spPr>
          <a:xfrm>
            <a:off x="-1720076" y="3758686"/>
            <a:ext cx="1364396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R:27 G:41 </a:t>
            </a: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B:68</a:t>
            </a:r>
            <a:endParaRPr sz="1100"/>
          </a:p>
        </p:txBody>
      </p:sp>
      <p:pic>
        <p:nvPicPr>
          <p:cNvPr id="137" name="Google Shape;137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1320187" y="2148385"/>
            <a:ext cx="741424" cy="593140"/>
          </a:xfrm>
          <a:prstGeom prst="rect">
            <a:avLst/>
          </a:prstGeom>
          <a:solidFill>
            <a:srgbClr val="42B7BA"/>
          </a:solidFill>
          <a:ln>
            <a:noFill/>
          </a:ln>
        </p:spPr>
      </p:pic>
      <p:sp>
        <p:nvSpPr>
          <p:cNvPr id="138" name="Google Shape;138;p21"/>
          <p:cNvSpPr txBox="1"/>
          <p:nvPr/>
        </p:nvSpPr>
        <p:spPr>
          <a:xfrm>
            <a:off x="-1769894" y="2741525"/>
            <a:ext cx="1509357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R:66 G:183</a:t>
            </a: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B:186</a:t>
            </a:r>
            <a:endParaRPr sz="110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">
  <p:cSld name="End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3.jp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11" Type="http://schemas.openxmlformats.org/officeDocument/2006/relationships/theme" Target="../theme/theme2.xml"/><Relationship Id="rId10" Type="http://schemas.openxmlformats.org/officeDocument/2006/relationships/slideLayout" Target="../slideLayouts/slideLayout20.xml"/><Relationship Id="rId9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1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13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B2944"/>
              </a:buClr>
              <a:buSzPts val="3300"/>
              <a:buFont typeface="Corbel"/>
              <a:buNone/>
              <a:defRPr b="1" i="0" sz="3300" u="none" cap="none" strike="noStrike"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3" name="Google Shape;53;p13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1B2944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B2944"/>
              </a:buClr>
              <a:buSzPts val="1800"/>
              <a:buFont typeface="Corbel"/>
              <a:buChar char="•"/>
              <a:defRPr b="0" i="0" sz="1800" u="none" cap="none" strike="noStrike"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B2944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B294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B294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6" name="Google Shape;56;p13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hyperlink" Target="https://docs.google.com/presentation/d/1ZcFJpbXtxT4Qa6wgffV_oEX8_cZfzM8B-VlMH0Cff0I/edit#slide=id.g301c2976dd9_0_8" TargetMode="External"/><Relationship Id="rId4" Type="http://schemas.openxmlformats.org/officeDocument/2006/relationships/hyperlink" Target="https://elixir-europe-training.github.io/ELIXIR-TrP-FAIR-Material-By-Design/" TargetMode="External"/><Relationship Id="rId5" Type="http://schemas.openxmlformats.org/officeDocument/2006/relationships/hyperlink" Target="https://elixir-europe-training.github.io/ELIXIR-TrP-FAIR-Material-By-Design/" TargetMode="External"/><Relationship Id="rId6" Type="http://schemas.openxmlformats.org/officeDocument/2006/relationships/hyperlink" Target="https://elixir-europe-training.github.io/ELIXIR-TrP-FAIR-Material-By-Design/" TargetMode="External"/><Relationship Id="rId7" Type="http://schemas.openxmlformats.org/officeDocument/2006/relationships/hyperlink" Target="https://creativecommons.org/licenses/by-sa/4.0/deed.en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3.jpg"/><Relationship Id="rId4" Type="http://schemas.openxmlformats.org/officeDocument/2006/relationships/hyperlink" Target="https://www.freepik.com/author/rawpixel-com" TargetMode="External"/><Relationship Id="rId5" Type="http://schemas.openxmlformats.org/officeDocument/2006/relationships/hyperlink" Target="https://www.freepik.com/author/rawpixel-com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elifesciences.org/articles/73971#bib16" TargetMode="External"/><Relationship Id="rId4" Type="http://schemas.openxmlformats.org/officeDocument/2006/relationships/hyperlink" Target="https://elifesciences.org/articles/73971#bib45" TargetMode="External"/><Relationship Id="rId5" Type="http://schemas.openxmlformats.org/officeDocument/2006/relationships/hyperlink" Target="https://elifesciences.org/articles/73971#bib46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www.protocols.io/view/hydrop-rna-v1-0-dm6gpwqjjlzp/v2?step=5" TargetMode="External"/><Relationship Id="rId4" Type="http://schemas.openxmlformats.org/officeDocument/2006/relationships/hyperlink" Target="https://www.protocols.io/view/hydrop-rna-v1-0-dm6gpwqjjlzp/v2?step=6.1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elifesciences.org/articles/73971#bib16" TargetMode="External"/><Relationship Id="rId4" Type="http://schemas.openxmlformats.org/officeDocument/2006/relationships/hyperlink" Target="https://elifesciences.org/articles/73971#bib45" TargetMode="External"/><Relationship Id="rId5" Type="http://schemas.openxmlformats.org/officeDocument/2006/relationships/hyperlink" Target="https://elifesciences.org/articles/73971#bib46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9.png"/><Relationship Id="rId4" Type="http://schemas.openxmlformats.org/officeDocument/2006/relationships/hyperlink" Target="https://slides.com/brunapiereckmoura/intro-git-github/edit" TargetMode="External"/><Relationship Id="rId5" Type="http://schemas.openxmlformats.org/officeDocument/2006/relationships/hyperlink" Target="https://creativecommons.org/licenses/by/4.0/deed.en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2.png"/><Relationship Id="rId4" Type="http://schemas.openxmlformats.org/officeDocument/2006/relationships/hyperlink" Target="https://slides.com/brunapiereckmoura/intro-git-github/edit" TargetMode="External"/><Relationship Id="rId5" Type="http://schemas.openxmlformats.org/officeDocument/2006/relationships/hyperlink" Target="https://creativecommons.org/licenses/by/4.0/deed.en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zenodo.org/record/6979778#.Y5d1ZbLMKeM" TargetMode="External"/><Relationship Id="rId4" Type="http://schemas.openxmlformats.org/officeDocument/2006/relationships/hyperlink" Target="https://doi.org/10.1017/S0266467422000347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www.ncbi.nlm.nih.gov/geo/query/acc.cgi?acc=GSE175684" TargetMode="External"/><Relationship Id="rId4" Type="http://schemas.openxmlformats.org/officeDocument/2006/relationships/hyperlink" Target="https://www.ebi.ac.uk/ena/browser/view/PRJNA733185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5.png"/><Relationship Id="rId4" Type="http://schemas.openxmlformats.org/officeDocument/2006/relationships/image" Target="../media/image28.png"/><Relationship Id="rId5" Type="http://schemas.openxmlformats.org/officeDocument/2006/relationships/hyperlink" Target="https://docs.google.com/presentation/d/1ZcFJpbXtxT4Qa6wgffV_oEX8_cZfzM8B-VlMH0Cff0I/edit#slide=id.g301c2976dd9_0_8" TargetMode="External"/></Relationships>
</file>

<file path=ppt/slides/_rels/slide22.xml.rels><?xml version="1.0" encoding="UTF-8" standalone="yes"?><Relationships xmlns="http://schemas.openxmlformats.org/package/2006/relationships"><Relationship Id="rId11" Type="http://schemas.openxmlformats.org/officeDocument/2006/relationships/hyperlink" Target="https://www.freepik.com/author/smashingstocks/icons" TargetMode="External"/><Relationship Id="rId10" Type="http://schemas.openxmlformats.org/officeDocument/2006/relationships/hyperlink" Target="https://www.freepik.com/author/smashingstocks/icons" TargetMode="External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7.png"/><Relationship Id="rId4" Type="http://schemas.openxmlformats.org/officeDocument/2006/relationships/image" Target="../media/image48.png"/><Relationship Id="rId9" Type="http://schemas.openxmlformats.org/officeDocument/2006/relationships/hyperlink" Target="https://www.freepik.com/author/iconsea/icons" TargetMode="External"/><Relationship Id="rId5" Type="http://schemas.openxmlformats.org/officeDocument/2006/relationships/image" Target="../media/image36.png"/><Relationship Id="rId6" Type="http://schemas.openxmlformats.org/officeDocument/2006/relationships/hyperlink" Target="https://docs.google.com/presentation/d/1ZcFJpbXtxT4Qa6wgffV_oEX8_cZfzM8B-VlMH0Cff0I/edit#slide=id.g301c2976dd9_0_8" TargetMode="External"/><Relationship Id="rId7" Type="http://schemas.openxmlformats.org/officeDocument/2006/relationships/hyperlink" Target="https://www.freepik.com/author/iconsea/icons" TargetMode="External"/><Relationship Id="rId8" Type="http://schemas.openxmlformats.org/officeDocument/2006/relationships/hyperlink" Target="https://www.freepik.com/author/iconsea/icons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6.png"/><Relationship Id="rId4" Type="http://schemas.openxmlformats.org/officeDocument/2006/relationships/image" Target="../media/image3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0.png"/><Relationship Id="rId4" Type="http://schemas.openxmlformats.org/officeDocument/2006/relationships/image" Target="../media/image33.png"/><Relationship Id="rId5" Type="http://schemas.openxmlformats.org/officeDocument/2006/relationships/image" Target="../media/image26.png"/><Relationship Id="rId6" Type="http://schemas.openxmlformats.org/officeDocument/2006/relationships/image" Target="../media/image32.png"/></Relationships>
</file>

<file path=ppt/slides/_rels/slide28.xml.rels><?xml version="1.0" encoding="UTF-8" standalone="yes"?><Relationships xmlns="http://schemas.openxmlformats.org/package/2006/relationships"><Relationship Id="rId11" Type="http://schemas.openxmlformats.org/officeDocument/2006/relationships/hyperlink" Target="https://www.freepik.com/author/uicons/icons" TargetMode="External"/><Relationship Id="rId10" Type="http://schemas.openxmlformats.org/officeDocument/2006/relationships/hyperlink" Target="https://www.freepik.com/author/uicons/icons" TargetMode="External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5.png"/><Relationship Id="rId4" Type="http://schemas.openxmlformats.org/officeDocument/2006/relationships/image" Target="../media/image28.png"/><Relationship Id="rId9" Type="http://schemas.openxmlformats.org/officeDocument/2006/relationships/hyperlink" Target="https://www.freepik.com/author/uicons/icons" TargetMode="External"/><Relationship Id="rId5" Type="http://schemas.openxmlformats.org/officeDocument/2006/relationships/image" Target="../media/image43.png"/><Relationship Id="rId6" Type="http://schemas.openxmlformats.org/officeDocument/2006/relationships/image" Target="../media/image46.png"/><Relationship Id="rId7" Type="http://schemas.openxmlformats.org/officeDocument/2006/relationships/hyperlink" Target="https://docs.google.com/presentation/d/1ZcFJpbXtxT4Qa6wgffV_oEX8_cZfzM8B-VlMH0Cff0I/edit#slide=id.g301c2976dd9_0_8" TargetMode="External"/><Relationship Id="rId8" Type="http://schemas.openxmlformats.org/officeDocument/2006/relationships/hyperlink" Target="https://www.freepik.com/author/uicons/icons" TargetMode="Externa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s://zenodo.org/records/7908305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s://zenodo.org/records/7908305" TargetMode="Externa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0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8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5.png"/><Relationship Id="rId4" Type="http://schemas.openxmlformats.org/officeDocument/2006/relationships/image" Target="../media/image38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9.png"/><Relationship Id="rId4" Type="http://schemas.openxmlformats.org/officeDocument/2006/relationships/hyperlink" Target="https://ena-docs.readthedocs.io/en/latest/submit/general-guide/metadata.html" TargetMode="Externa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2.png"/><Relationship Id="rId4" Type="http://schemas.openxmlformats.org/officeDocument/2006/relationships/hyperlink" Target="https://www.ebi.ac.uk/ena/browser/checklists" TargetMode="External"/><Relationship Id="rId5" Type="http://schemas.openxmlformats.org/officeDocument/2006/relationships/hyperlink" Target="https://faircookbook.elixir-europe.org/content/recipes/interoperability/transcriptomics-metadata.html#transcriptomics-data-model" TargetMode="External"/><Relationship Id="rId6" Type="http://schemas.openxmlformats.org/officeDocument/2006/relationships/hyperlink" Target="https://faircookbook.elixir-europe.org/content/recipes/interoperability/transcriptomics-metadata.html#transcriptomics-data-model" TargetMode="Externa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6.xml"/><Relationship Id="rId3" Type="http://schemas.openxmlformats.org/officeDocument/2006/relationships/hyperlink" Target="https://datamanagement.hms.harvard.edu/electronic-lab-notebooks" TargetMode="Externa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7.xml"/><Relationship Id="rId3" Type="http://schemas.openxmlformats.org/officeDocument/2006/relationships/hyperlink" Target="https://training.vib.be/all-trainings/elab-journal-introduction-eln" TargetMode="External"/><Relationship Id="rId4" Type="http://schemas.openxmlformats.org/officeDocument/2006/relationships/hyperlink" Target="https://training.vib.be/all-trainings/elab-journal-introduction-eln-0" TargetMode="External"/><Relationship Id="rId5" Type="http://schemas.openxmlformats.org/officeDocument/2006/relationships/hyperlink" Target="https://www.elixir-belgium.org/services" TargetMode="External"/><Relationship Id="rId6" Type="http://schemas.openxmlformats.org/officeDocument/2006/relationships/hyperlink" Target="mailto:flora.danna@vib.be" TargetMode="Externa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9.png"/><Relationship Id="rId4" Type="http://schemas.openxmlformats.org/officeDocument/2006/relationships/image" Target="../media/image41.png"/><Relationship Id="rId5" Type="http://schemas.openxmlformats.org/officeDocument/2006/relationships/image" Target="../media/image44.png"/><Relationship Id="rId6" Type="http://schemas.openxmlformats.org/officeDocument/2006/relationships/image" Target="../media/image51.png"/><Relationship Id="rId7" Type="http://schemas.openxmlformats.org/officeDocument/2006/relationships/image" Target="../media/image47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9.xml"/><Relationship Id="rId3" Type="http://schemas.openxmlformats.org/officeDocument/2006/relationships/hyperlink" Target="https://pubmed.ncbi.nlm.nih.gov/35195064/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png"/><Relationship Id="rId4" Type="http://schemas.openxmlformats.org/officeDocument/2006/relationships/hyperlink" Target="https://docs.google.com/presentation/d/1GLwPc6E2HGNBBV5QPf_qYhyhXy_9Fggr/edit#slide=id.p15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5.jpg"/><Relationship Id="rId4" Type="http://schemas.openxmlformats.org/officeDocument/2006/relationships/hyperlink" Target="https://www.freepik.com/author/stockking" TargetMode="External"/><Relationship Id="rId5" Type="http://schemas.openxmlformats.org/officeDocument/2006/relationships/hyperlink" Target="https://www.freepik.com/author/stockking" TargetMode="External"/><Relationship Id="rId6" Type="http://schemas.openxmlformats.org/officeDocument/2006/relationships/hyperlink" Target="https://www.freepik.com/author/stockking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4.jpg"/><Relationship Id="rId4" Type="http://schemas.openxmlformats.org/officeDocument/2006/relationships/image" Target="../media/image52.jpg"/><Relationship Id="rId5" Type="http://schemas.openxmlformats.org/officeDocument/2006/relationships/hyperlink" Target="https://www.freepik.com/author/pch-vector" TargetMode="External"/><Relationship Id="rId6" Type="http://schemas.openxmlformats.org/officeDocument/2006/relationships/hyperlink" Target="https://www.freepik.com/author/pch-vector" TargetMode="External"/><Relationship Id="rId7" Type="http://schemas.openxmlformats.org/officeDocument/2006/relationships/hyperlink" Target="https://www.freepik.com/author/pch-vector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6.jpg"/><Relationship Id="rId4" Type="http://schemas.openxmlformats.org/officeDocument/2006/relationships/hyperlink" Target="https://www.freepik.com/author/vectorjuice" TargetMode="External"/><Relationship Id="rId5" Type="http://schemas.openxmlformats.org/officeDocument/2006/relationships/hyperlink" Target="https://www.freepik.com/author/vectorjuice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jpg"/><Relationship Id="rId4" Type="http://schemas.openxmlformats.org/officeDocument/2006/relationships/image" Target="../media/image12.jpg"/><Relationship Id="rId5" Type="http://schemas.openxmlformats.org/officeDocument/2006/relationships/hyperlink" Target="https://training.vib.be/all-trainings/elab-journal-introduction-eln" TargetMode="External"/><Relationship Id="rId6" Type="http://schemas.openxmlformats.org/officeDocument/2006/relationships/hyperlink" Target="https://training.vib.be/all-trainings/elab-journal-introduction-eln-0" TargetMode="External"/></Relationships>
</file>

<file path=ppt/slides/_rels/slide9.xml.rels><?xml version="1.0" encoding="UTF-8" standalone="yes"?><Relationships xmlns="http://schemas.openxmlformats.org/package/2006/relationships"><Relationship Id="rId11" Type="http://schemas.openxmlformats.org/officeDocument/2006/relationships/image" Target="../media/image18.png"/><Relationship Id="rId10" Type="http://schemas.openxmlformats.org/officeDocument/2006/relationships/hyperlink" Target="https://www.google.be/url?sa=i&amp;rct=j&amp;q=&amp;esrc=s&amp;source=images&amp;cd=&amp;cad=rja&amp;uact=8&amp;ved=0ahUKEwjeptr79dTPAhXGzRoKHb-4D_kQjRwIBw&amp;url=http://www.veryicon.com/icons/system/web-1/user-group-12.html&amp;psig=AFQjCNHIJguVLMQ5_duMEkwxkwg_Vp9XfQ&amp;ust=1476349855037534" TargetMode="External"/><Relationship Id="rId13" Type="http://schemas.openxmlformats.org/officeDocument/2006/relationships/image" Target="../media/image23.png"/><Relationship Id="rId12" Type="http://schemas.openxmlformats.org/officeDocument/2006/relationships/hyperlink" Target="https://www.google.be/url?sa=i&amp;rct=j&amp;q=&amp;esrc=s&amp;source=images&amp;cd=&amp;cad=rja&amp;uact=8&amp;ved=0ahUKEwiwsNOQ9tTPAhUEfxoKHf3-ANgQjRwIBw&amp;url=http://findicons.com/search/ps3-user/43&amp;psig=AFQjCNG-ilAnrkD3ndW2d0Slk97dxELVwA&amp;ust=1476349903295091" TargetMode="External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1.png"/><Relationship Id="rId4" Type="http://schemas.openxmlformats.org/officeDocument/2006/relationships/image" Target="../media/image13.png"/><Relationship Id="rId9" Type="http://schemas.openxmlformats.org/officeDocument/2006/relationships/image" Target="../media/image24.png"/><Relationship Id="rId15" Type="http://schemas.openxmlformats.org/officeDocument/2006/relationships/hyperlink" Target="https://www.google.be/url?sa=i&amp;rct=j&amp;q=&amp;esrc=s&amp;source=images&amp;cd=&amp;cad=rja&amp;uact=8&amp;ved=0ahUKEwjr2ZPH9tTPAhUFuhoKHToNDPUQjRwIBw&amp;url=http://www.iconarchive.com/show/farm-fresh-icons-by-fatcow/building-icon.html&amp;psig=AFQjCNEFn3Qpt6GwpjNEn-kwJ_xC4H0GQw&amp;ust=1476350008914936" TargetMode="External"/><Relationship Id="rId14" Type="http://schemas.openxmlformats.org/officeDocument/2006/relationships/image" Target="../media/image15.png"/><Relationship Id="rId17" Type="http://schemas.openxmlformats.org/officeDocument/2006/relationships/hyperlink" Target="https://www.google.be/url?sa=i&amp;rct=j&amp;q=&amp;esrc=s&amp;source=images&amp;cd=&amp;cad=rja&amp;uact=8&amp;ved=0ahUKEwjS8eOD99TPAhWDMhoKHVEVAuwQjRwIBw&amp;url=http://stackoverflow.com/questions/9509451/creating-dynamic-folder-and-its-thumbnail-using-php&amp;psig=AFQjCNHaAyAYVsib0PP10XWz7fFnYQXKKQ&amp;ust=1476350124215348" TargetMode="External"/><Relationship Id="rId16" Type="http://schemas.openxmlformats.org/officeDocument/2006/relationships/image" Target="../media/image14.png"/><Relationship Id="rId5" Type="http://schemas.openxmlformats.org/officeDocument/2006/relationships/image" Target="../media/image19.png"/><Relationship Id="rId19" Type="http://schemas.openxmlformats.org/officeDocument/2006/relationships/hyperlink" Target="https://www.google.be/url?sa=i&amp;rct=j&amp;q=&amp;esrc=s&amp;source=images&amp;cd=&amp;cad=rja&amp;uact=8&amp;ved=0ahUKEwjS8eOD99TPAhWDMhoKHVEVAuwQjRwIBw&amp;url=http://stackoverflow.com/questions/9509451/creating-dynamic-folder-and-its-thumbnail-using-php&amp;psig=AFQjCNHaAyAYVsib0PP10XWz7fFnYQXKKQ&amp;ust=1476350124215348" TargetMode="External"/><Relationship Id="rId6" Type="http://schemas.openxmlformats.org/officeDocument/2006/relationships/hyperlink" Target="https://www.google.be/url?sa=i&amp;rct=j&amp;q=&amp;esrc=s&amp;source=images&amp;cd=&amp;cad=rja&amp;uact=8&amp;ved=0ahUKEwjyj7O29dTPAhWLXhoKHSOEAMAQjRwIBw&amp;url=https://www.iconfinder.com/icons/65016/orange_wrench_icon&amp;psig=AFQjCNERbMAr98IgQ8jQGu-ipU_UPTs09A&amp;ust=1476349707343102" TargetMode="External"/><Relationship Id="rId18" Type="http://schemas.openxmlformats.org/officeDocument/2006/relationships/image" Target="../media/image20.gif"/><Relationship Id="rId7" Type="http://schemas.openxmlformats.org/officeDocument/2006/relationships/image" Target="../media/image17.png"/><Relationship Id="rId8" Type="http://schemas.openxmlformats.org/officeDocument/2006/relationships/hyperlink" Target="https://www.google.be/url?sa=i&amp;rct=j&amp;q=&amp;esrc=s&amp;source=images&amp;cd=&amp;cad=rja&amp;uact=8&amp;ved=0ahUKEwi_vu_Y9dTPAhVIPBoKHYgDBkQQjRwIBw&amp;url=http://downloadicons.net/organization-chart-icon-63684&amp;psig=AFQjCNEQFfk8QJlmy8YUmZ0y4otLDHrHqw&amp;ust=1476349764291537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3"/>
          <p:cNvSpPr txBox="1"/>
          <p:nvPr>
            <p:ph type="ctrTitle"/>
          </p:nvPr>
        </p:nvSpPr>
        <p:spPr>
          <a:xfrm>
            <a:off x="328276" y="957355"/>
            <a:ext cx="7063982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Corbel"/>
              <a:buNone/>
            </a:pPr>
            <a:r>
              <a:rPr lang="en"/>
              <a:t>Documentation and Metadata</a:t>
            </a:r>
            <a:endParaRPr/>
          </a:p>
        </p:txBody>
      </p:sp>
      <p:sp>
        <p:nvSpPr>
          <p:cNvPr id="146" name="Google Shape;146;p23"/>
          <p:cNvSpPr txBox="1"/>
          <p:nvPr>
            <p:ph idx="2" type="body"/>
          </p:nvPr>
        </p:nvSpPr>
        <p:spPr>
          <a:xfrm>
            <a:off x="477023" y="2748050"/>
            <a:ext cx="2712900" cy="1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lnSpcReduction="2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</a:pPr>
            <a:r>
              <a:rPr lang="en"/>
              <a:t>Alexander Botzki and Bruna Piereck</a:t>
            </a:r>
            <a:endParaRPr/>
          </a:p>
        </p:txBody>
      </p:sp>
      <p:sp>
        <p:nvSpPr>
          <p:cNvPr id="147" name="Google Shape;147;p23"/>
          <p:cNvSpPr txBox="1"/>
          <p:nvPr>
            <p:ph idx="2" type="body"/>
          </p:nvPr>
        </p:nvSpPr>
        <p:spPr>
          <a:xfrm>
            <a:off x="3449375" y="4750175"/>
            <a:ext cx="5542200" cy="1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fontScale="70000"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</a:pPr>
            <a:r>
              <a:rPr lang="en"/>
              <a:t>This material </a:t>
            </a:r>
            <a:r>
              <a:rPr lang="en"/>
              <a:t>contains</a:t>
            </a:r>
            <a:r>
              <a:rPr lang="en"/>
              <a:t> </a:t>
            </a:r>
            <a:r>
              <a:rPr lang="en"/>
              <a:t>extracts</a:t>
            </a:r>
            <a:r>
              <a:rPr lang="en"/>
              <a:t> and </a:t>
            </a:r>
            <a:r>
              <a:rPr lang="en"/>
              <a:t>adaptations</a:t>
            </a:r>
            <a:r>
              <a:rPr lang="en"/>
              <a:t> from the “</a:t>
            </a:r>
            <a:r>
              <a:rPr lang="en" u="sng">
                <a:hlinkClick r:id="rId3"/>
              </a:rPr>
              <a:t>Metadata &amp; Findability</a:t>
            </a:r>
            <a:r>
              <a:rPr lang="en"/>
              <a:t>” session of “</a:t>
            </a:r>
            <a:r>
              <a:rPr lang="en" u="sng">
                <a:hlinkClick r:id="rId4"/>
              </a:rPr>
              <a:t>FAIR </a:t>
            </a:r>
            <a:r>
              <a:rPr lang="en" u="sng">
                <a:hlinkClick r:id="rId5"/>
              </a:rPr>
              <a:t>training</a:t>
            </a:r>
            <a:r>
              <a:rPr lang="en" u="sng">
                <a:hlinkClick r:id="rId6"/>
              </a:rPr>
              <a:t> material made by design</a:t>
            </a:r>
            <a:r>
              <a:rPr lang="en"/>
              <a:t>” course, </a:t>
            </a:r>
            <a:r>
              <a:rPr lang="en" u="sng">
                <a:hlinkClick r:id="rId7"/>
              </a:rPr>
              <a:t>CCBYSA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32"/>
          <p:cNvSpPr txBox="1"/>
          <p:nvPr>
            <p:ph type="title"/>
          </p:nvPr>
        </p:nvSpPr>
        <p:spPr>
          <a:xfrm>
            <a:off x="628650" y="273844"/>
            <a:ext cx="7886700" cy="579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Looking into one document: </a:t>
            </a:r>
            <a:r>
              <a:rPr lang="en" sz="2300"/>
              <a:t>My material and methods</a:t>
            </a:r>
            <a:endParaRPr sz="2300"/>
          </a:p>
        </p:txBody>
      </p:sp>
      <p:pic>
        <p:nvPicPr>
          <p:cNvPr id="305" name="Google Shape;30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2875" y="1128225"/>
            <a:ext cx="5493248" cy="3357774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32"/>
          <p:cNvSpPr txBox="1"/>
          <p:nvPr/>
        </p:nvSpPr>
        <p:spPr>
          <a:xfrm>
            <a:off x="1682875" y="4430500"/>
            <a:ext cx="3000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888888"/>
                </a:solidFill>
              </a:rPr>
              <a:t>By </a:t>
            </a:r>
            <a:r>
              <a:rPr lang="en" sz="1000">
                <a:solidFill>
                  <a:srgbClr val="888888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rawpixel.com at frepik.com</a:t>
            </a:r>
            <a:endParaRPr sz="1000">
              <a:solidFill>
                <a:srgbClr val="888888"/>
              </a:solidFill>
              <a:uFill>
                <a:noFill/>
              </a:uFill>
              <a:hlinkClick r:id="rId5">
                <a:extLst>
                  <a:ext uri="{A12FA001-AC4F-418D-AE19-62706E023703}">
                    <ahyp:hlinkClr val="tx"/>
                  </a:ext>
                </a:extLst>
              </a:hlinkClick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3"/>
          <p:cNvSpPr txBox="1"/>
          <p:nvPr>
            <p:ph idx="1" type="body"/>
          </p:nvPr>
        </p:nvSpPr>
        <p:spPr>
          <a:xfrm>
            <a:off x="628650" y="853455"/>
            <a:ext cx="7886700" cy="38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17145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681E"/>
              </a:buClr>
              <a:buSzPts val="2100"/>
              <a:buFont typeface="Arial"/>
              <a:buChar char="•"/>
            </a:pPr>
            <a:r>
              <a:rPr lang="en"/>
              <a:t>Exercise:</a:t>
            </a:r>
            <a:endParaRPr/>
          </a:p>
          <a:p>
            <a:pPr indent="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196850" lvl="1" marL="5207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681E"/>
              </a:buClr>
              <a:buSzPts val="2100"/>
              <a:buFont typeface="Arial"/>
              <a:buChar char="•"/>
            </a:pPr>
            <a:r>
              <a:rPr lang="en"/>
              <a:t>In groups</a:t>
            </a:r>
            <a:endParaRPr/>
          </a:p>
          <a:p>
            <a:pPr indent="-209550" lvl="2" marL="863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681E"/>
              </a:buClr>
              <a:buSzPts val="2100"/>
              <a:buFont typeface="Arial"/>
              <a:buChar char="•"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Wet Lab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09550" lvl="2" marL="863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681E"/>
              </a:buClr>
              <a:buSzPts val="2100"/>
              <a:buFont typeface="Arial"/>
              <a:buChar char="•"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Analysis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863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1450" lvl="0" marL="177800" rtl="0" algn="l">
              <a:spcBef>
                <a:spcPts val="0"/>
              </a:spcBef>
              <a:spcAft>
                <a:spcPts val="0"/>
              </a:spcAft>
              <a:buClr>
                <a:srgbClr val="FF681E"/>
              </a:buClr>
              <a:buSzPts val="2100"/>
              <a:buChar char="•"/>
            </a:pPr>
            <a:r>
              <a:rPr lang="en"/>
              <a:t>You will analyse a document and define what could be improved to actually achieve reproducibility.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5207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33"/>
          <p:cNvSpPr txBox="1"/>
          <p:nvPr>
            <p:ph type="title"/>
          </p:nvPr>
        </p:nvSpPr>
        <p:spPr>
          <a:xfrm>
            <a:off x="628650" y="273844"/>
            <a:ext cx="7886700" cy="579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How to write useful documentation?</a:t>
            </a:r>
            <a:endParaRPr sz="23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4"/>
          <p:cNvSpPr txBox="1"/>
          <p:nvPr>
            <p:ph idx="1" type="body"/>
          </p:nvPr>
        </p:nvSpPr>
        <p:spPr>
          <a:xfrm>
            <a:off x="628650" y="853455"/>
            <a:ext cx="7886700" cy="38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17145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681E"/>
              </a:buClr>
              <a:buSzPts val="2100"/>
              <a:buFont typeface="Arial"/>
              <a:buChar char="•"/>
            </a:pPr>
            <a:r>
              <a:rPr lang="en"/>
              <a:t>Exercise: wet lab protocols</a:t>
            </a:r>
            <a:br>
              <a:rPr lang="en"/>
            </a:br>
            <a:b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resulting emulsion was collected in aliquots of 50 μL total volume and thermocycled according to the RT program (42°C for 90 min, 11 cycles of [50°C for 2 min, 42°C for 2 min], 85°C for 5 min, followed by a final hold on 4°C). 125 μL of recovery agent (20% PFO in HFE), 55 μL of GITC Buffer (5 M GITC, 25 mM EDTA, 50 mM Tris-HCl pH 7.4) and 5 μL of 1 M DTT was added to each separate aliquot of 50 μL thermocycled emulsion and incubated on ice for 5 min.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171450" lvl="0" marL="177800" rtl="0" algn="l"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en"/>
              <a:t>Exercise: data analysis scripts</a:t>
            </a:r>
            <a:br>
              <a:rPr lang="en"/>
            </a:br>
            <a:br>
              <a:rPr lang="en"/>
            </a:b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Barcode reads were trimmed to exclude the intersub-barcode linear amplification adapters using a mawk script. Reads were then mapped and cell-demultiplexed using STARsolo (</a:t>
            </a:r>
            <a:r>
              <a:rPr lang="en" sz="14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Kaminow et al., 2021</a:t>
            </a: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 in CB_UMI_Complex mode. The resulting STARsolo-filtered count matrices were further analyzed using Scanpy (</a:t>
            </a:r>
            <a:r>
              <a:rPr lang="en" sz="14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Wolf et al., 2018</a:t>
            </a: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). In short, cells were filtered on expression of a maximum of 4000 genes, and a maximum of 1% UMIs from mitochondrial genes. Genes were filtered on expression in a minimum of three cells. Potential cell doublets were filtered out using a Scrublet (</a:t>
            </a:r>
            <a:r>
              <a:rPr lang="en" sz="14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Wolock et al., 2019</a:t>
            </a: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 threshold of 0.25.</a:t>
            </a:r>
            <a:r>
              <a:rPr lang="en" sz="14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br>
              <a:rPr lang="en"/>
            </a:b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8" name="Google Shape;318;p34"/>
          <p:cNvSpPr txBox="1"/>
          <p:nvPr>
            <p:ph type="title"/>
          </p:nvPr>
        </p:nvSpPr>
        <p:spPr>
          <a:xfrm>
            <a:off x="628650" y="273844"/>
            <a:ext cx="7886700" cy="579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How to write useful documentation?</a:t>
            </a:r>
            <a:endParaRPr sz="23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5"/>
          <p:cNvSpPr txBox="1"/>
          <p:nvPr>
            <p:ph type="title"/>
          </p:nvPr>
        </p:nvSpPr>
        <p:spPr>
          <a:xfrm>
            <a:off x="628650" y="273844"/>
            <a:ext cx="7886700" cy="579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Discussion of results: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6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B2944"/>
              </a:buClr>
              <a:buSzPts val="3300"/>
              <a:buFont typeface="Corbel"/>
              <a:buNone/>
            </a:pPr>
            <a:r>
              <a:rPr lang="en"/>
              <a:t>Annex exercise 2</a:t>
            </a:r>
            <a:endParaRPr/>
          </a:p>
        </p:txBody>
      </p:sp>
      <p:sp>
        <p:nvSpPr>
          <p:cNvPr id="329" name="Google Shape;329;p36"/>
          <p:cNvSpPr txBox="1"/>
          <p:nvPr>
            <p:ph idx="1" type="body"/>
          </p:nvPr>
        </p:nvSpPr>
        <p:spPr>
          <a:xfrm>
            <a:off x="628650" y="1381340"/>
            <a:ext cx="7886700" cy="320569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15240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681E"/>
              </a:buClr>
              <a:buSzPts val="1800"/>
              <a:buFont typeface="Arial"/>
              <a:buChar char="•"/>
            </a:pPr>
            <a:r>
              <a:rPr lang="en" sz="1800" u="sng">
                <a:solidFill>
                  <a:schemeClr val="hlink"/>
                </a:solidFill>
                <a:hlinkClick r:id="rId3"/>
              </a:rPr>
              <a:t>https://www.protocols.io/view/hydrop-rna-v1-0-dm6gpwqjjlzp/v2?step=5</a:t>
            </a:r>
            <a:br>
              <a:rPr lang="en" sz="1800"/>
            </a:br>
            <a:br>
              <a:rPr lang="en" sz="1800"/>
            </a:br>
            <a:r>
              <a:rPr lang="en" sz="1800"/>
              <a:t>While RT is on, you can prepare GITC buffer and other components necessary in the later steps.</a:t>
            </a:r>
            <a:br>
              <a:rPr lang="en" sz="1800"/>
            </a:br>
            <a:br>
              <a:rPr lang="en" sz="1800"/>
            </a:br>
            <a:r>
              <a:rPr b="1" lang="en" sz="1800"/>
              <a:t>Droplet Breaking and Purification</a:t>
            </a:r>
            <a:endParaRPr sz="1800"/>
          </a:p>
          <a:p>
            <a:pPr indent="-15240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681E"/>
              </a:buClr>
              <a:buSzPts val="1800"/>
              <a:buFont typeface="Arial"/>
              <a:buChar char="•"/>
            </a:pPr>
            <a:r>
              <a:rPr lang="en" sz="1800"/>
              <a:t>Now, we will break all the droplets and purify the cDNA, which is the result of our in-droplet reverse transcription reaction.</a:t>
            </a:r>
            <a:endParaRPr sz="1800"/>
          </a:p>
          <a:p>
            <a:pPr indent="-15240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681E"/>
              </a:buClr>
              <a:buSzPts val="1800"/>
              <a:buFont typeface="Arial"/>
              <a:buChar char="•"/>
            </a:pPr>
            <a:r>
              <a:rPr lang="en" sz="1800" u="sng">
                <a:solidFill>
                  <a:schemeClr val="hlink"/>
                </a:solidFill>
                <a:hlinkClick r:id="rId4"/>
              </a:rPr>
              <a:t>https://www.protocols.io/view/hydrop-rna-v1-0-dm6gpwqjjlzp/v2?step=6.1</a:t>
            </a:r>
            <a:endParaRPr sz="1800"/>
          </a:p>
          <a:p>
            <a:pPr indent="-3810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681E"/>
              </a:buClr>
              <a:buSzPts val="2100"/>
              <a:buFont typeface="Arial"/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7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B2944"/>
              </a:buClr>
              <a:buSzPts val="3300"/>
              <a:buFont typeface="Corbel"/>
              <a:buNone/>
            </a:pPr>
            <a:r>
              <a:rPr lang="en"/>
              <a:t>How to document scripts and code</a:t>
            </a:r>
            <a:endParaRPr/>
          </a:p>
        </p:txBody>
      </p:sp>
      <p:sp>
        <p:nvSpPr>
          <p:cNvPr id="335" name="Google Shape;335;p37"/>
          <p:cNvSpPr txBox="1"/>
          <p:nvPr>
            <p:ph idx="1" type="body"/>
          </p:nvPr>
        </p:nvSpPr>
        <p:spPr>
          <a:xfrm>
            <a:off x="628650" y="1381340"/>
            <a:ext cx="7886700" cy="320569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17145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681E"/>
              </a:buClr>
              <a:buSzPts val="2100"/>
              <a:buFont typeface="Arial"/>
              <a:buChar char="•"/>
            </a:pPr>
            <a:r>
              <a:rPr lang="en"/>
              <a:t>Exercise 2 part 2 data analysis scripts</a:t>
            </a:r>
            <a:br>
              <a:rPr lang="en"/>
            </a:br>
            <a:br>
              <a:rPr lang="en"/>
            </a:br>
            <a:r>
              <a:rPr b="0" i="0" lang="en" sz="1400" u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Barcode reads were trimmed to exclude the intersub-barcode linear amplification adapters using a mawk script. Reads were then mapped and cell-demultiplexed using STARsolo (</a:t>
            </a:r>
            <a:r>
              <a:rPr b="0" i="0" lang="en" sz="1400" u="sng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Kaminow et al., 2021</a:t>
            </a:r>
            <a:r>
              <a:rPr b="0" i="0" lang="en" sz="1400" u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) in CB_UMI_Complex mode. The resulting STARsolo-filtered count matrices were further analyzed using Scanpy (</a:t>
            </a:r>
            <a:r>
              <a:rPr b="0" i="0" lang="en" sz="1400" u="sng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Wolf et al., 2018</a:t>
            </a:r>
            <a:r>
              <a:rPr b="0" i="0" lang="en" sz="1400" u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). In short, cells were filtered on expression of a maximum of 4000 genes, and a maximum of 1% UMIs from mitochondrial genes. Genes were filtered on expression in a minimum of three cells. Potential cell doublets were filtered out using a Scrublet (</a:t>
            </a:r>
            <a:r>
              <a:rPr b="0" i="0" lang="en" sz="1400" u="sng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Wolock et al., 2019</a:t>
            </a:r>
            <a:r>
              <a:rPr b="0" i="0" lang="en" sz="1400" u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) threshold of 0.25.</a:t>
            </a:r>
            <a:r>
              <a:rPr b="0" i="0" lang="en" sz="1400" u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" sz="1400" u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8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B2944"/>
              </a:buClr>
              <a:buSzPts val="3300"/>
              <a:buFont typeface="Corbel"/>
              <a:buNone/>
            </a:pPr>
            <a:r>
              <a:rPr lang="en"/>
              <a:t>Data analysis scripts under version control</a:t>
            </a:r>
            <a:endParaRPr/>
          </a:p>
        </p:txBody>
      </p:sp>
      <p:sp>
        <p:nvSpPr>
          <p:cNvPr id="341" name="Google Shape;341;p38"/>
          <p:cNvSpPr txBox="1"/>
          <p:nvPr>
            <p:ph idx="1" type="body"/>
          </p:nvPr>
        </p:nvSpPr>
        <p:spPr>
          <a:xfrm>
            <a:off x="628650" y="1070584"/>
            <a:ext cx="78867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" sz="1800"/>
              <a:t>The best possible way of documenting scripts and code for software is using git and github (or alternative online ‘backup’ solution to github).</a:t>
            </a:r>
            <a:br>
              <a:rPr lang="en" sz="1800"/>
            </a:br>
            <a:br>
              <a:rPr lang="en" sz="1800"/>
            </a:br>
            <a:endParaRPr sz="1800"/>
          </a:p>
          <a:p>
            <a:pPr indent="0" lvl="0" marL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 sz="1800"/>
          </a:p>
        </p:txBody>
      </p:sp>
      <p:pic>
        <p:nvPicPr>
          <p:cNvPr descr="Timeline&#10;&#10;Description automatically generated" id="342" name="Google Shape;342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14463" y="1641181"/>
            <a:ext cx="5829299" cy="3183235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38"/>
          <p:cNvSpPr txBox="1"/>
          <p:nvPr/>
        </p:nvSpPr>
        <p:spPr>
          <a:xfrm>
            <a:off x="1138000" y="4668125"/>
            <a:ext cx="717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rPr>
              <a:t>Illustration</a:t>
            </a:r>
            <a:r>
              <a:rPr lang="en" sz="1000"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rPr>
              <a:t> borrowed from the “</a:t>
            </a:r>
            <a:r>
              <a:rPr lang="en" sz="1000" u="sng">
                <a:solidFill>
                  <a:schemeClr val="hlink"/>
                </a:solidFill>
                <a:latin typeface="Corbel"/>
                <a:ea typeface="Corbel"/>
                <a:cs typeface="Corbel"/>
                <a:sym typeface="Corbel"/>
                <a:hlinkClick r:id="rId4"/>
              </a:rPr>
              <a:t>Introduction to Git &amp; GitHub</a:t>
            </a:r>
            <a:r>
              <a:rPr lang="en" sz="1000"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rPr>
              <a:t>” course by Bruna Pierecka and James Collier,</a:t>
            </a:r>
            <a:r>
              <a:rPr lang="en" sz="1000" u="sng">
                <a:solidFill>
                  <a:schemeClr val="hlink"/>
                </a:solidFill>
                <a:latin typeface="Corbel"/>
                <a:ea typeface="Corbel"/>
                <a:cs typeface="Corbel"/>
                <a:sym typeface="Corbel"/>
                <a:hlinkClick r:id="rId5"/>
              </a:rPr>
              <a:t> ccby 4.0</a:t>
            </a:r>
            <a:endParaRPr sz="1000">
              <a:solidFill>
                <a:srgbClr val="1B2944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9" name="Google Shape;34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7175" y="1572800"/>
            <a:ext cx="4982175" cy="3127100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39"/>
          <p:cNvSpPr txBox="1"/>
          <p:nvPr>
            <p:ph idx="1" type="body"/>
          </p:nvPr>
        </p:nvSpPr>
        <p:spPr>
          <a:xfrm>
            <a:off x="628650" y="1070584"/>
            <a:ext cx="7886700" cy="7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" sz="1800"/>
              <a:t>The best possible way of documenting scripts and code for software is using git and github (or alternative online backup solution to github).</a:t>
            </a:r>
            <a:br>
              <a:rPr lang="en" sz="1800"/>
            </a:br>
            <a:br>
              <a:rPr lang="en" sz="1800"/>
            </a:br>
            <a:endParaRPr sz="1800"/>
          </a:p>
          <a:p>
            <a:pPr indent="0" lvl="0" marL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 sz="1800"/>
          </a:p>
        </p:txBody>
      </p:sp>
      <p:sp>
        <p:nvSpPr>
          <p:cNvPr id="351" name="Google Shape;351;p39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B2944"/>
              </a:buClr>
              <a:buSzPts val="3300"/>
              <a:buFont typeface="Corbel"/>
              <a:buNone/>
            </a:pPr>
            <a:r>
              <a:rPr lang="en"/>
              <a:t>Data analysis scripts under version control</a:t>
            </a:r>
            <a:endParaRPr/>
          </a:p>
        </p:txBody>
      </p:sp>
      <p:sp>
        <p:nvSpPr>
          <p:cNvPr id="352" name="Google Shape;352;p39"/>
          <p:cNvSpPr txBox="1"/>
          <p:nvPr/>
        </p:nvSpPr>
        <p:spPr>
          <a:xfrm>
            <a:off x="1138000" y="4668125"/>
            <a:ext cx="717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rPr>
              <a:t>Illustration borrowed from the “</a:t>
            </a:r>
            <a:r>
              <a:rPr lang="en" sz="1000" u="sng">
                <a:solidFill>
                  <a:schemeClr val="hlink"/>
                </a:solidFill>
                <a:latin typeface="Corbel"/>
                <a:ea typeface="Corbel"/>
                <a:cs typeface="Corbel"/>
                <a:sym typeface="Corbel"/>
                <a:hlinkClick r:id="rId4"/>
              </a:rPr>
              <a:t>Introduction to Git &amp; GitHub</a:t>
            </a:r>
            <a:r>
              <a:rPr lang="en" sz="1000"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rPr>
              <a:t>” course by Bruna Pierecka and James Collier,</a:t>
            </a:r>
            <a:r>
              <a:rPr lang="en" sz="1000" u="sng">
                <a:solidFill>
                  <a:schemeClr val="hlink"/>
                </a:solidFill>
                <a:latin typeface="Corbel"/>
                <a:ea typeface="Corbel"/>
                <a:cs typeface="Corbel"/>
                <a:sym typeface="Corbel"/>
                <a:hlinkClick r:id="rId5"/>
              </a:rPr>
              <a:t> ccby 4.0</a:t>
            </a:r>
            <a:endParaRPr sz="1000">
              <a:solidFill>
                <a:srgbClr val="1B2944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40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dictionaries and codebooks</a:t>
            </a:r>
            <a:endParaRPr/>
          </a:p>
        </p:txBody>
      </p:sp>
      <p:sp>
        <p:nvSpPr>
          <p:cNvPr id="358" name="Google Shape;358;p40"/>
          <p:cNvSpPr txBox="1"/>
          <p:nvPr>
            <p:ph idx="1" type="body"/>
          </p:nvPr>
        </p:nvSpPr>
        <p:spPr>
          <a:xfrm>
            <a:off x="628650" y="1148965"/>
            <a:ext cx="7886700" cy="32058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"/>
              <a:t>Let’s explore this example</a:t>
            </a:r>
            <a:br>
              <a:rPr lang="en"/>
            </a:br>
            <a:br>
              <a:rPr lang="en"/>
            </a:br>
            <a:r>
              <a:rPr lang="en"/>
              <a:t>The association between rainforest disturbance and recovery, tree community composition, and community traits in the Yangambi area in the Democratic Republic of the Congo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600"/>
              </a:spcAft>
              <a:buNone/>
            </a:pPr>
            <a:r>
              <a:rPr lang="en"/>
              <a:t>Information and data analyses and plots: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https://zenodo.org/record/6979778#.Y5d1ZbLMKeM</a:t>
            </a:r>
            <a:br>
              <a:rPr lang="en"/>
            </a:br>
            <a:r>
              <a:rPr lang="en"/>
              <a:t>Publication: </a:t>
            </a:r>
            <a:br>
              <a:rPr lang="en"/>
            </a:b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https://doi.org/10.1017/S0266467422000347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41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B2944"/>
              </a:buClr>
              <a:buSzPts val="3300"/>
              <a:buFont typeface="Corbel"/>
              <a:buNone/>
            </a:pPr>
            <a:r>
              <a:rPr lang="en"/>
              <a:t>What’s in the paper? Zoom in on metadata</a:t>
            </a:r>
            <a:endParaRPr/>
          </a:p>
        </p:txBody>
      </p:sp>
      <p:sp>
        <p:nvSpPr>
          <p:cNvPr id="364" name="Google Shape;364;p41"/>
          <p:cNvSpPr txBox="1"/>
          <p:nvPr>
            <p:ph idx="1" type="body"/>
          </p:nvPr>
        </p:nvSpPr>
        <p:spPr>
          <a:xfrm>
            <a:off x="628650" y="1381340"/>
            <a:ext cx="7886700" cy="320569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17145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681E"/>
              </a:buClr>
              <a:buSzPts val="2100"/>
              <a:buFont typeface="Arial"/>
              <a:buChar char="•"/>
            </a:pPr>
            <a:r>
              <a:rPr b="1" lang="en"/>
              <a:t>Data availability </a:t>
            </a:r>
            <a:br>
              <a:rPr lang="en"/>
            </a:br>
            <a:r>
              <a:rPr lang="en"/>
              <a:t>The data discussed in this publication have been deposited in NCBI's Gene Expression Omnibus and are accessible through GEO Series accession number </a:t>
            </a:r>
            <a:r>
              <a:rPr lang="en" u="sng">
                <a:solidFill>
                  <a:schemeClr val="hlink"/>
                </a:solidFill>
                <a:hlinkClick r:id="rId3"/>
              </a:rPr>
              <a:t>GSE175684</a:t>
            </a:r>
            <a:endParaRPr/>
          </a:p>
          <a:p>
            <a:pPr indent="-17145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681E"/>
              </a:buClr>
              <a:buSzPts val="2100"/>
              <a:buFont typeface="Arial"/>
              <a:buChar char="•"/>
            </a:pPr>
            <a:r>
              <a:rPr lang="en"/>
              <a:t>A copy is available in the European Nucleotide Archive at </a:t>
            </a:r>
            <a:r>
              <a:rPr lang="en" u="sng">
                <a:solidFill>
                  <a:schemeClr val="hlink"/>
                </a:solidFill>
                <a:hlinkClick r:id="rId4"/>
              </a:rPr>
              <a:t>PRJNA733185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 txBox="1"/>
          <p:nvPr>
            <p:ph type="title"/>
          </p:nvPr>
        </p:nvSpPr>
        <p:spPr>
          <a:xfrm>
            <a:off x="628650" y="273844"/>
            <a:ext cx="7886700" cy="579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Which kinds of data/documents we have?</a:t>
            </a:r>
            <a:endParaRPr/>
          </a:p>
        </p:txBody>
      </p:sp>
      <p:sp>
        <p:nvSpPr>
          <p:cNvPr id="153" name="Google Shape;153;p24"/>
          <p:cNvSpPr/>
          <p:nvPr/>
        </p:nvSpPr>
        <p:spPr>
          <a:xfrm>
            <a:off x="484475" y="1184000"/>
            <a:ext cx="907200" cy="825600"/>
          </a:xfrm>
          <a:prstGeom prst="can">
            <a:avLst>
              <a:gd fmla="val 25000" name="adj"/>
            </a:avLst>
          </a:prstGeom>
          <a:solidFill>
            <a:srgbClr val="0097A7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4" name="Google Shape;154;p24"/>
          <p:cNvGrpSpPr/>
          <p:nvPr/>
        </p:nvGrpSpPr>
        <p:grpSpPr>
          <a:xfrm>
            <a:off x="1044698" y="1496741"/>
            <a:ext cx="793443" cy="905027"/>
            <a:chOff x="2243975" y="3563475"/>
            <a:chExt cx="1109400" cy="1369800"/>
          </a:xfrm>
        </p:grpSpPr>
        <p:sp>
          <p:nvSpPr>
            <p:cNvPr id="155" name="Google Shape;155;p24"/>
            <p:cNvSpPr/>
            <p:nvPr/>
          </p:nvSpPr>
          <p:spPr>
            <a:xfrm>
              <a:off x="2243975" y="3563475"/>
              <a:ext cx="1109400" cy="1369800"/>
            </a:xfrm>
            <a:prstGeom prst="rect">
              <a:avLst/>
            </a:prstGeom>
            <a:solidFill>
              <a:srgbClr val="FFFFFF"/>
            </a:solidFill>
            <a:ln cap="flat" cmpd="sng" w="285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56" name="Google Shape;156;p24"/>
            <p:cNvCxnSpPr/>
            <p:nvPr/>
          </p:nvCxnSpPr>
          <p:spPr>
            <a:xfrm>
              <a:off x="2361650" y="3689525"/>
              <a:ext cx="302700" cy="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7" name="Google Shape;157;p24"/>
            <p:cNvCxnSpPr/>
            <p:nvPr/>
          </p:nvCxnSpPr>
          <p:spPr>
            <a:xfrm flipH="1" rot="10800000">
              <a:off x="2361650" y="3907950"/>
              <a:ext cx="848700" cy="12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8" name="Google Shape;158;p24"/>
            <p:cNvCxnSpPr/>
            <p:nvPr/>
          </p:nvCxnSpPr>
          <p:spPr>
            <a:xfrm flipH="1" rot="10800000">
              <a:off x="2361650" y="4018350"/>
              <a:ext cx="848700" cy="12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9" name="Google Shape;159;p24"/>
            <p:cNvCxnSpPr/>
            <p:nvPr/>
          </p:nvCxnSpPr>
          <p:spPr>
            <a:xfrm flipH="1" rot="10800000">
              <a:off x="2371238" y="4118250"/>
              <a:ext cx="570300" cy="117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0" name="Google Shape;160;p24"/>
            <p:cNvCxnSpPr/>
            <p:nvPr/>
          </p:nvCxnSpPr>
          <p:spPr>
            <a:xfrm flipH="1" rot="10800000">
              <a:off x="2374325" y="4339050"/>
              <a:ext cx="848700" cy="12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1" name="Google Shape;161;p24"/>
            <p:cNvCxnSpPr/>
            <p:nvPr/>
          </p:nvCxnSpPr>
          <p:spPr>
            <a:xfrm flipH="1" rot="10800000">
              <a:off x="2374325" y="4449450"/>
              <a:ext cx="848700" cy="12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2" name="Google Shape;162;p24"/>
            <p:cNvCxnSpPr/>
            <p:nvPr/>
          </p:nvCxnSpPr>
          <p:spPr>
            <a:xfrm flipH="1" rot="10800000">
              <a:off x="2374325" y="4559850"/>
              <a:ext cx="848700" cy="12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3" name="Google Shape;163;p24"/>
            <p:cNvCxnSpPr/>
            <p:nvPr/>
          </p:nvCxnSpPr>
          <p:spPr>
            <a:xfrm flipH="1" rot="10800000">
              <a:off x="2374325" y="4670250"/>
              <a:ext cx="848700" cy="12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4" name="Google Shape;164;p24"/>
            <p:cNvCxnSpPr/>
            <p:nvPr/>
          </p:nvCxnSpPr>
          <p:spPr>
            <a:xfrm flipH="1" rot="10800000">
              <a:off x="2371238" y="4770150"/>
              <a:ext cx="570300" cy="117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65" name="Google Shape;165;p24"/>
          <p:cNvSpPr txBox="1"/>
          <p:nvPr/>
        </p:nvSpPr>
        <p:spPr>
          <a:xfrm>
            <a:off x="2361775" y="1345000"/>
            <a:ext cx="59850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rPr>
              <a:t>Samples</a:t>
            </a:r>
            <a:endParaRPr sz="2100">
              <a:solidFill>
                <a:srgbClr val="1B2944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rPr>
              <a:t>Protocols / Resources of Products</a:t>
            </a:r>
            <a:endParaRPr sz="2100">
              <a:solidFill>
                <a:srgbClr val="1B2944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rPr>
              <a:t>Images</a:t>
            </a:r>
            <a:endParaRPr sz="2100">
              <a:solidFill>
                <a:srgbClr val="1B2944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rPr>
              <a:t>Code</a:t>
            </a:r>
            <a:endParaRPr sz="2100">
              <a:solidFill>
                <a:srgbClr val="1B2944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rPr>
              <a:t>Data (e.g. readouts - various file formats, …)</a:t>
            </a:r>
            <a:endParaRPr sz="2100">
              <a:solidFill>
                <a:srgbClr val="1B2944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rPr>
              <a:t>Presentations, Posters</a:t>
            </a:r>
            <a:endParaRPr sz="2100">
              <a:solidFill>
                <a:srgbClr val="1B2944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rPr>
              <a:t>Articles</a:t>
            </a:r>
            <a:endParaRPr sz="2100">
              <a:solidFill>
                <a:srgbClr val="1B2944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rPr>
              <a:t>Documentation</a:t>
            </a:r>
            <a:endParaRPr sz="2100">
              <a:solidFill>
                <a:srgbClr val="1B2944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2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B2944"/>
              </a:buClr>
              <a:buSzPts val="3300"/>
              <a:buFont typeface="Corbel"/>
              <a:buNone/>
            </a:pPr>
            <a:r>
              <a:rPr lang="en"/>
              <a:t>What do you know about metadata?</a:t>
            </a:r>
            <a:endParaRPr/>
          </a:p>
        </p:txBody>
      </p:sp>
      <p:sp>
        <p:nvSpPr>
          <p:cNvPr id="370" name="Google Shape;370;p42"/>
          <p:cNvSpPr txBox="1"/>
          <p:nvPr>
            <p:ph type="title"/>
          </p:nvPr>
        </p:nvSpPr>
        <p:spPr>
          <a:xfrm>
            <a:off x="3390450" y="1563375"/>
            <a:ext cx="2363100" cy="258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B2944"/>
              </a:buClr>
              <a:buSzPts val="3300"/>
              <a:buFont typeface="Corbel"/>
              <a:buNone/>
            </a:pPr>
            <a:r>
              <a:rPr lang="en" sz="23000">
                <a:solidFill>
                  <a:srgbClr val="0097A7"/>
                </a:solidFill>
              </a:rPr>
              <a:t>?</a:t>
            </a:r>
            <a:endParaRPr sz="23000">
              <a:solidFill>
                <a:srgbClr val="0097A7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43"/>
          <p:cNvSpPr txBox="1"/>
          <p:nvPr>
            <p:ph type="title"/>
          </p:nvPr>
        </p:nvSpPr>
        <p:spPr>
          <a:xfrm>
            <a:off x="628650" y="273844"/>
            <a:ext cx="7886700" cy="579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Metadata</a:t>
            </a:r>
            <a:endParaRPr/>
          </a:p>
        </p:txBody>
      </p:sp>
      <p:sp>
        <p:nvSpPr>
          <p:cNvPr id="376" name="Google Shape;376;p43"/>
          <p:cNvSpPr txBox="1"/>
          <p:nvPr/>
        </p:nvSpPr>
        <p:spPr>
          <a:xfrm>
            <a:off x="1665550" y="3542425"/>
            <a:ext cx="2298000" cy="50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865">
                <a:solidFill>
                  <a:srgbClr val="0097A7"/>
                </a:solidFill>
              </a:rPr>
              <a:t>Human findable</a:t>
            </a:r>
            <a:endParaRPr b="1" sz="1865">
              <a:solidFill>
                <a:srgbClr val="0097A7"/>
              </a:solidFill>
            </a:endParaRPr>
          </a:p>
        </p:txBody>
      </p:sp>
      <p:sp>
        <p:nvSpPr>
          <p:cNvPr id="377" name="Google Shape;377;p43"/>
          <p:cNvSpPr txBox="1"/>
          <p:nvPr/>
        </p:nvSpPr>
        <p:spPr>
          <a:xfrm>
            <a:off x="4373205" y="3542425"/>
            <a:ext cx="2496600" cy="50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2000">
                <a:solidFill>
                  <a:srgbClr val="0097A7"/>
                </a:solidFill>
              </a:rPr>
              <a:t>Machine findable</a:t>
            </a:r>
            <a:endParaRPr b="1" sz="2000">
              <a:solidFill>
                <a:srgbClr val="0097A7"/>
              </a:solidFill>
            </a:endParaRPr>
          </a:p>
        </p:txBody>
      </p:sp>
      <p:grpSp>
        <p:nvGrpSpPr>
          <p:cNvPr id="378" name="Google Shape;378;p43"/>
          <p:cNvGrpSpPr/>
          <p:nvPr/>
        </p:nvGrpSpPr>
        <p:grpSpPr>
          <a:xfrm>
            <a:off x="2609150" y="1319950"/>
            <a:ext cx="1109400" cy="1369800"/>
            <a:chOff x="2243975" y="3563475"/>
            <a:chExt cx="1109400" cy="1369800"/>
          </a:xfrm>
        </p:grpSpPr>
        <p:sp>
          <p:nvSpPr>
            <p:cNvPr id="379" name="Google Shape;379;p43"/>
            <p:cNvSpPr/>
            <p:nvPr/>
          </p:nvSpPr>
          <p:spPr>
            <a:xfrm>
              <a:off x="2243975" y="3563475"/>
              <a:ext cx="1109400" cy="1369800"/>
            </a:xfrm>
            <a:prstGeom prst="rect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80" name="Google Shape;380;p43"/>
            <p:cNvCxnSpPr/>
            <p:nvPr/>
          </p:nvCxnSpPr>
          <p:spPr>
            <a:xfrm>
              <a:off x="2361650" y="3689525"/>
              <a:ext cx="302700" cy="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81" name="Google Shape;381;p43"/>
            <p:cNvCxnSpPr/>
            <p:nvPr/>
          </p:nvCxnSpPr>
          <p:spPr>
            <a:xfrm flipH="1" rot="10800000">
              <a:off x="2361650" y="3907950"/>
              <a:ext cx="848700" cy="12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82" name="Google Shape;382;p43"/>
            <p:cNvCxnSpPr/>
            <p:nvPr/>
          </p:nvCxnSpPr>
          <p:spPr>
            <a:xfrm flipH="1" rot="10800000">
              <a:off x="2361650" y="4018350"/>
              <a:ext cx="848700" cy="12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83" name="Google Shape;383;p43"/>
            <p:cNvCxnSpPr/>
            <p:nvPr/>
          </p:nvCxnSpPr>
          <p:spPr>
            <a:xfrm flipH="1" rot="10800000">
              <a:off x="2371238" y="4118250"/>
              <a:ext cx="570300" cy="117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84" name="Google Shape;384;p43"/>
            <p:cNvCxnSpPr/>
            <p:nvPr/>
          </p:nvCxnSpPr>
          <p:spPr>
            <a:xfrm flipH="1" rot="10800000">
              <a:off x="2374325" y="4339050"/>
              <a:ext cx="848700" cy="12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85" name="Google Shape;385;p43"/>
            <p:cNvCxnSpPr/>
            <p:nvPr/>
          </p:nvCxnSpPr>
          <p:spPr>
            <a:xfrm flipH="1" rot="10800000">
              <a:off x="2374325" y="4449450"/>
              <a:ext cx="848700" cy="12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86" name="Google Shape;386;p43"/>
            <p:cNvCxnSpPr/>
            <p:nvPr/>
          </p:nvCxnSpPr>
          <p:spPr>
            <a:xfrm flipH="1" rot="10800000">
              <a:off x="2374325" y="4559850"/>
              <a:ext cx="848700" cy="12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87" name="Google Shape;387;p43"/>
            <p:cNvCxnSpPr/>
            <p:nvPr/>
          </p:nvCxnSpPr>
          <p:spPr>
            <a:xfrm flipH="1" rot="10800000">
              <a:off x="2374325" y="4670250"/>
              <a:ext cx="848700" cy="12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88" name="Google Shape;388;p43"/>
            <p:cNvCxnSpPr/>
            <p:nvPr/>
          </p:nvCxnSpPr>
          <p:spPr>
            <a:xfrm flipH="1" rot="10800000">
              <a:off x="2371238" y="4770150"/>
              <a:ext cx="570300" cy="117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389" name="Google Shape;389;p43"/>
          <p:cNvSpPr/>
          <p:nvPr/>
        </p:nvSpPr>
        <p:spPr>
          <a:xfrm>
            <a:off x="1425875" y="1559025"/>
            <a:ext cx="1440600" cy="14409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90" name="Google Shape;39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6550" y="1521736"/>
            <a:ext cx="1769930" cy="17667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91" name="Google Shape;391;p43"/>
          <p:cNvGrpSpPr/>
          <p:nvPr/>
        </p:nvGrpSpPr>
        <p:grpSpPr>
          <a:xfrm>
            <a:off x="4675325" y="1319950"/>
            <a:ext cx="1109400" cy="1369800"/>
            <a:chOff x="5270675" y="3654750"/>
            <a:chExt cx="1109400" cy="1369800"/>
          </a:xfrm>
        </p:grpSpPr>
        <p:sp>
          <p:nvSpPr>
            <p:cNvPr id="392" name="Google Shape;392;p43"/>
            <p:cNvSpPr/>
            <p:nvPr/>
          </p:nvSpPr>
          <p:spPr>
            <a:xfrm>
              <a:off x="5270675" y="3654750"/>
              <a:ext cx="1109400" cy="1369800"/>
            </a:xfrm>
            <a:prstGeom prst="rect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93" name="Google Shape;393;p43"/>
            <p:cNvCxnSpPr/>
            <p:nvPr/>
          </p:nvCxnSpPr>
          <p:spPr>
            <a:xfrm>
              <a:off x="5388350" y="3780800"/>
              <a:ext cx="302700" cy="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94" name="Google Shape;394;p43"/>
            <p:cNvCxnSpPr/>
            <p:nvPr/>
          </p:nvCxnSpPr>
          <p:spPr>
            <a:xfrm>
              <a:off x="5478075" y="3828775"/>
              <a:ext cx="302700" cy="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95" name="Google Shape;395;p43"/>
            <p:cNvCxnSpPr/>
            <p:nvPr/>
          </p:nvCxnSpPr>
          <p:spPr>
            <a:xfrm>
              <a:off x="5584525" y="3893450"/>
              <a:ext cx="302700" cy="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96" name="Google Shape;396;p43"/>
            <p:cNvCxnSpPr/>
            <p:nvPr/>
          </p:nvCxnSpPr>
          <p:spPr>
            <a:xfrm>
              <a:off x="5388350" y="3962300"/>
              <a:ext cx="302700" cy="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97" name="Google Shape;397;p43"/>
            <p:cNvCxnSpPr/>
            <p:nvPr/>
          </p:nvCxnSpPr>
          <p:spPr>
            <a:xfrm>
              <a:off x="5388350" y="4022775"/>
              <a:ext cx="302700" cy="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98" name="Google Shape;398;p43"/>
            <p:cNvCxnSpPr/>
            <p:nvPr/>
          </p:nvCxnSpPr>
          <p:spPr>
            <a:xfrm>
              <a:off x="5503175" y="4083275"/>
              <a:ext cx="302700" cy="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99" name="Google Shape;399;p43"/>
            <p:cNvCxnSpPr/>
            <p:nvPr/>
          </p:nvCxnSpPr>
          <p:spPr>
            <a:xfrm>
              <a:off x="5503175" y="4127050"/>
              <a:ext cx="302700" cy="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00" name="Google Shape;400;p43"/>
            <p:cNvCxnSpPr/>
            <p:nvPr/>
          </p:nvCxnSpPr>
          <p:spPr>
            <a:xfrm>
              <a:off x="5521875" y="4170825"/>
              <a:ext cx="302700" cy="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01" name="Google Shape;401;p43"/>
            <p:cNvCxnSpPr/>
            <p:nvPr/>
          </p:nvCxnSpPr>
          <p:spPr>
            <a:xfrm>
              <a:off x="5628300" y="4210425"/>
              <a:ext cx="302700" cy="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02" name="Google Shape;402;p43"/>
            <p:cNvCxnSpPr/>
            <p:nvPr/>
          </p:nvCxnSpPr>
          <p:spPr>
            <a:xfrm>
              <a:off x="5628300" y="4250025"/>
              <a:ext cx="302700" cy="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03" name="Google Shape;403;p43"/>
            <p:cNvCxnSpPr/>
            <p:nvPr/>
          </p:nvCxnSpPr>
          <p:spPr>
            <a:xfrm>
              <a:off x="5408875" y="4297975"/>
              <a:ext cx="302700" cy="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04" name="Google Shape;404;p43"/>
            <p:cNvCxnSpPr/>
            <p:nvPr/>
          </p:nvCxnSpPr>
          <p:spPr>
            <a:xfrm>
              <a:off x="5408875" y="4339650"/>
              <a:ext cx="302700" cy="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05" name="Google Shape;405;p43"/>
            <p:cNvCxnSpPr/>
            <p:nvPr/>
          </p:nvCxnSpPr>
          <p:spPr>
            <a:xfrm>
              <a:off x="5408875" y="4391800"/>
              <a:ext cx="302700" cy="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06" name="Google Shape;406;p43"/>
            <p:cNvCxnSpPr/>
            <p:nvPr/>
          </p:nvCxnSpPr>
          <p:spPr>
            <a:xfrm>
              <a:off x="5408875" y="4448125"/>
              <a:ext cx="302700" cy="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07" name="Google Shape;407;p43"/>
            <p:cNvCxnSpPr/>
            <p:nvPr/>
          </p:nvCxnSpPr>
          <p:spPr>
            <a:xfrm>
              <a:off x="5584525" y="4504425"/>
              <a:ext cx="302700" cy="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08" name="Google Shape;408;p43"/>
            <p:cNvCxnSpPr/>
            <p:nvPr/>
          </p:nvCxnSpPr>
          <p:spPr>
            <a:xfrm>
              <a:off x="5759875" y="4552375"/>
              <a:ext cx="302700" cy="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09" name="Google Shape;409;p43"/>
            <p:cNvCxnSpPr/>
            <p:nvPr/>
          </p:nvCxnSpPr>
          <p:spPr>
            <a:xfrm>
              <a:off x="5427675" y="4612875"/>
              <a:ext cx="302700" cy="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10" name="Google Shape;410;p43"/>
            <p:cNvCxnSpPr/>
            <p:nvPr/>
          </p:nvCxnSpPr>
          <p:spPr>
            <a:xfrm>
              <a:off x="5521875" y="4660850"/>
              <a:ext cx="302700" cy="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11" name="Google Shape;411;p43"/>
            <p:cNvCxnSpPr/>
            <p:nvPr/>
          </p:nvCxnSpPr>
          <p:spPr>
            <a:xfrm>
              <a:off x="5427675" y="4708800"/>
              <a:ext cx="302700" cy="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12" name="Google Shape;412;p43"/>
            <p:cNvCxnSpPr/>
            <p:nvPr/>
          </p:nvCxnSpPr>
          <p:spPr>
            <a:xfrm>
              <a:off x="5559175" y="4752575"/>
              <a:ext cx="302700" cy="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13" name="Google Shape;413;p43"/>
            <p:cNvCxnSpPr/>
            <p:nvPr/>
          </p:nvCxnSpPr>
          <p:spPr>
            <a:xfrm>
              <a:off x="5559175" y="4796375"/>
              <a:ext cx="302700" cy="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14" name="Google Shape;414;p43"/>
            <p:cNvCxnSpPr/>
            <p:nvPr/>
          </p:nvCxnSpPr>
          <p:spPr>
            <a:xfrm>
              <a:off x="5427675" y="4844325"/>
              <a:ext cx="302700" cy="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15" name="Google Shape;415;p43"/>
            <p:cNvCxnSpPr/>
            <p:nvPr/>
          </p:nvCxnSpPr>
          <p:spPr>
            <a:xfrm>
              <a:off x="5584525" y="4888100"/>
              <a:ext cx="302700" cy="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16" name="Google Shape;416;p43"/>
            <p:cNvCxnSpPr/>
            <p:nvPr/>
          </p:nvCxnSpPr>
          <p:spPr>
            <a:xfrm>
              <a:off x="5759875" y="4919350"/>
              <a:ext cx="302700" cy="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17" name="Google Shape;417;p43"/>
            <p:cNvCxnSpPr/>
            <p:nvPr/>
          </p:nvCxnSpPr>
          <p:spPr>
            <a:xfrm>
              <a:off x="5759888" y="4963125"/>
              <a:ext cx="302700" cy="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418" name="Google Shape;418;p43"/>
          <p:cNvSpPr/>
          <p:nvPr/>
        </p:nvSpPr>
        <p:spPr>
          <a:xfrm>
            <a:off x="5248100" y="1824250"/>
            <a:ext cx="1547100" cy="13698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19" name="Google Shape;419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01745" y="1775700"/>
            <a:ext cx="1769930" cy="1766726"/>
          </a:xfrm>
          <a:prstGeom prst="rect">
            <a:avLst/>
          </a:prstGeom>
          <a:noFill/>
          <a:ln>
            <a:noFill/>
          </a:ln>
        </p:spPr>
      </p:pic>
      <p:sp>
        <p:nvSpPr>
          <p:cNvPr id="420" name="Google Shape;420;p43"/>
          <p:cNvSpPr txBox="1"/>
          <p:nvPr/>
        </p:nvSpPr>
        <p:spPr>
          <a:xfrm rot="-2698454">
            <a:off x="743856" y="2705668"/>
            <a:ext cx="943139" cy="29231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595959"/>
                </a:solidFill>
              </a:rPr>
              <a:t>By freepik.com</a:t>
            </a:r>
            <a:endParaRPr sz="700">
              <a:solidFill>
                <a:srgbClr val="595959"/>
              </a:solidFill>
            </a:endParaRPr>
          </a:p>
        </p:txBody>
      </p:sp>
      <p:sp>
        <p:nvSpPr>
          <p:cNvPr id="421" name="Google Shape;421;p43"/>
          <p:cNvSpPr txBox="1"/>
          <p:nvPr/>
        </p:nvSpPr>
        <p:spPr>
          <a:xfrm rot="2231379">
            <a:off x="6607759" y="2987748"/>
            <a:ext cx="763332" cy="29250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595959"/>
                </a:solidFill>
              </a:rPr>
              <a:t>By juicy_fish</a:t>
            </a:r>
            <a:endParaRPr sz="700">
              <a:solidFill>
                <a:srgbClr val="595959"/>
              </a:solidFill>
            </a:endParaRPr>
          </a:p>
        </p:txBody>
      </p:sp>
      <p:sp>
        <p:nvSpPr>
          <p:cNvPr id="422" name="Google Shape;422;p43"/>
          <p:cNvSpPr txBox="1"/>
          <p:nvPr/>
        </p:nvSpPr>
        <p:spPr>
          <a:xfrm>
            <a:off x="1665550" y="4620300"/>
            <a:ext cx="5597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rPr>
              <a:t>Slide borrowed from “</a:t>
            </a:r>
            <a:r>
              <a:rPr lang="en" sz="1100" u="sng">
                <a:solidFill>
                  <a:schemeClr val="hlink"/>
                </a:solidFill>
                <a:latin typeface="Corbel"/>
                <a:ea typeface="Corbel"/>
                <a:cs typeface="Corbel"/>
                <a:sym typeface="Corbel"/>
                <a:hlinkClick r:id="rId5"/>
              </a:rPr>
              <a:t>Metadata and Findabilty</a:t>
            </a:r>
            <a:r>
              <a:rPr lang="en" sz="1100"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rPr>
              <a:t>” session, by Bruna Piereck and Alexander Botzki;  from “FAIR material made by </a:t>
            </a:r>
            <a:r>
              <a:rPr lang="en" sz="1100"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rPr>
              <a:t>design</a:t>
            </a:r>
            <a:r>
              <a:rPr lang="en" sz="1100"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rPr>
              <a:t>” course, ccbysa</a:t>
            </a:r>
            <a:endParaRPr sz="1100">
              <a:solidFill>
                <a:srgbClr val="1B2944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44"/>
          <p:cNvSpPr txBox="1"/>
          <p:nvPr>
            <p:ph type="title"/>
          </p:nvPr>
        </p:nvSpPr>
        <p:spPr>
          <a:xfrm>
            <a:off x="628650" y="273844"/>
            <a:ext cx="7886700" cy="579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What is Metadata</a:t>
            </a:r>
            <a:endParaRPr/>
          </a:p>
        </p:txBody>
      </p:sp>
      <p:sp>
        <p:nvSpPr>
          <p:cNvPr id="428" name="Google Shape;428;p44"/>
          <p:cNvSpPr/>
          <p:nvPr/>
        </p:nvSpPr>
        <p:spPr>
          <a:xfrm>
            <a:off x="1523275" y="3396875"/>
            <a:ext cx="522900" cy="308100"/>
          </a:xfrm>
          <a:prstGeom prst="rect">
            <a:avLst/>
          </a:prstGeom>
          <a:solidFill>
            <a:srgbClr val="0097A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" name="Google Shape;429;p44"/>
          <p:cNvSpPr/>
          <p:nvPr/>
        </p:nvSpPr>
        <p:spPr>
          <a:xfrm>
            <a:off x="885525" y="1434675"/>
            <a:ext cx="907200" cy="825600"/>
          </a:xfrm>
          <a:prstGeom prst="can">
            <a:avLst>
              <a:gd fmla="val 25000" name="adj"/>
            </a:avLst>
          </a:prstGeom>
          <a:solidFill>
            <a:srgbClr val="0097A7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0" name="Google Shape;430;p44"/>
          <p:cNvGrpSpPr/>
          <p:nvPr/>
        </p:nvGrpSpPr>
        <p:grpSpPr>
          <a:xfrm>
            <a:off x="1445748" y="1747416"/>
            <a:ext cx="793443" cy="905027"/>
            <a:chOff x="2243975" y="3563475"/>
            <a:chExt cx="1109400" cy="1369800"/>
          </a:xfrm>
        </p:grpSpPr>
        <p:sp>
          <p:nvSpPr>
            <p:cNvPr id="431" name="Google Shape;431;p44"/>
            <p:cNvSpPr/>
            <p:nvPr/>
          </p:nvSpPr>
          <p:spPr>
            <a:xfrm>
              <a:off x="2243975" y="3563475"/>
              <a:ext cx="1109400" cy="1369800"/>
            </a:xfrm>
            <a:prstGeom prst="rect">
              <a:avLst/>
            </a:prstGeom>
            <a:solidFill>
              <a:srgbClr val="FFFFFF"/>
            </a:solidFill>
            <a:ln cap="flat" cmpd="sng" w="285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32" name="Google Shape;432;p44"/>
            <p:cNvCxnSpPr/>
            <p:nvPr/>
          </p:nvCxnSpPr>
          <p:spPr>
            <a:xfrm>
              <a:off x="2361650" y="3689525"/>
              <a:ext cx="302700" cy="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33" name="Google Shape;433;p44"/>
            <p:cNvCxnSpPr/>
            <p:nvPr/>
          </p:nvCxnSpPr>
          <p:spPr>
            <a:xfrm flipH="1" rot="10800000">
              <a:off x="2361650" y="3907950"/>
              <a:ext cx="848700" cy="12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34" name="Google Shape;434;p44"/>
            <p:cNvCxnSpPr/>
            <p:nvPr/>
          </p:nvCxnSpPr>
          <p:spPr>
            <a:xfrm flipH="1" rot="10800000">
              <a:off x="2361650" y="4018350"/>
              <a:ext cx="848700" cy="12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35" name="Google Shape;435;p44"/>
            <p:cNvCxnSpPr/>
            <p:nvPr/>
          </p:nvCxnSpPr>
          <p:spPr>
            <a:xfrm flipH="1" rot="10800000">
              <a:off x="2371238" y="4118250"/>
              <a:ext cx="570300" cy="117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36" name="Google Shape;436;p44"/>
            <p:cNvCxnSpPr/>
            <p:nvPr/>
          </p:nvCxnSpPr>
          <p:spPr>
            <a:xfrm flipH="1" rot="10800000">
              <a:off x="2374325" y="4339050"/>
              <a:ext cx="848700" cy="12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37" name="Google Shape;437;p44"/>
            <p:cNvCxnSpPr/>
            <p:nvPr/>
          </p:nvCxnSpPr>
          <p:spPr>
            <a:xfrm flipH="1" rot="10800000">
              <a:off x="2374325" y="4449450"/>
              <a:ext cx="848700" cy="12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38" name="Google Shape;438;p44"/>
            <p:cNvCxnSpPr/>
            <p:nvPr/>
          </p:nvCxnSpPr>
          <p:spPr>
            <a:xfrm flipH="1" rot="10800000">
              <a:off x="2374325" y="4559850"/>
              <a:ext cx="848700" cy="12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39" name="Google Shape;439;p44"/>
            <p:cNvCxnSpPr/>
            <p:nvPr/>
          </p:nvCxnSpPr>
          <p:spPr>
            <a:xfrm flipH="1" rot="10800000">
              <a:off x="2374325" y="4670250"/>
              <a:ext cx="848700" cy="12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40" name="Google Shape;440;p44"/>
            <p:cNvCxnSpPr/>
            <p:nvPr/>
          </p:nvCxnSpPr>
          <p:spPr>
            <a:xfrm flipH="1" rot="10800000">
              <a:off x="2371238" y="4770150"/>
              <a:ext cx="570300" cy="117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441" name="Google Shape;441;p44"/>
          <p:cNvSpPr txBox="1"/>
          <p:nvPr/>
        </p:nvSpPr>
        <p:spPr>
          <a:xfrm>
            <a:off x="2511975" y="1673475"/>
            <a:ext cx="1846800" cy="7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865">
                <a:solidFill>
                  <a:srgbClr val="0097A7"/>
                </a:solidFill>
              </a:rPr>
              <a:t>Data to describe Data</a:t>
            </a:r>
            <a:endParaRPr b="1" sz="1865">
              <a:solidFill>
                <a:srgbClr val="0097A7"/>
              </a:solidFill>
            </a:endParaRPr>
          </a:p>
        </p:txBody>
      </p:sp>
      <p:pic>
        <p:nvPicPr>
          <p:cNvPr id="442" name="Google Shape;44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6863" y="3257112"/>
            <a:ext cx="1217725" cy="1217725"/>
          </a:xfrm>
          <a:prstGeom prst="rect">
            <a:avLst/>
          </a:prstGeom>
          <a:noFill/>
          <a:ln>
            <a:noFill/>
          </a:ln>
        </p:spPr>
      </p:pic>
      <p:sp>
        <p:nvSpPr>
          <p:cNvPr id="443" name="Google Shape;443;p44"/>
          <p:cNvSpPr txBox="1"/>
          <p:nvPr/>
        </p:nvSpPr>
        <p:spPr>
          <a:xfrm>
            <a:off x="2324950" y="3428725"/>
            <a:ext cx="2290800" cy="8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865">
                <a:solidFill>
                  <a:srgbClr val="0097A7"/>
                </a:solidFill>
              </a:rPr>
              <a:t>Descriptor with clear meaning</a:t>
            </a:r>
            <a:endParaRPr b="1" sz="1865">
              <a:solidFill>
                <a:srgbClr val="0097A7"/>
              </a:solidFill>
            </a:endParaRPr>
          </a:p>
        </p:txBody>
      </p:sp>
      <p:sp>
        <p:nvSpPr>
          <p:cNvPr id="444" name="Google Shape;444;p44"/>
          <p:cNvSpPr txBox="1"/>
          <p:nvPr/>
        </p:nvSpPr>
        <p:spPr>
          <a:xfrm>
            <a:off x="6094950" y="1613250"/>
            <a:ext cx="1846800" cy="7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865">
                <a:solidFill>
                  <a:srgbClr val="0097A7"/>
                </a:solidFill>
              </a:rPr>
              <a:t>Structured data</a:t>
            </a:r>
            <a:endParaRPr b="1" sz="1865">
              <a:solidFill>
                <a:srgbClr val="0097A7"/>
              </a:solidFill>
            </a:endParaRPr>
          </a:p>
        </p:txBody>
      </p:sp>
      <p:sp>
        <p:nvSpPr>
          <p:cNvPr id="445" name="Google Shape;445;p44"/>
          <p:cNvSpPr txBox="1"/>
          <p:nvPr/>
        </p:nvSpPr>
        <p:spPr>
          <a:xfrm>
            <a:off x="6279500" y="3353050"/>
            <a:ext cx="2470500" cy="8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865">
                <a:solidFill>
                  <a:srgbClr val="0097A7"/>
                </a:solidFill>
              </a:rPr>
              <a:t>“Love note to the future about data”</a:t>
            </a:r>
            <a:endParaRPr b="1" sz="1865">
              <a:solidFill>
                <a:srgbClr val="0097A7"/>
              </a:solidFill>
            </a:endParaRPr>
          </a:p>
        </p:txBody>
      </p:sp>
      <p:sp>
        <p:nvSpPr>
          <p:cNvPr id="446" name="Google Shape;446;p44"/>
          <p:cNvSpPr/>
          <p:nvPr/>
        </p:nvSpPr>
        <p:spPr>
          <a:xfrm>
            <a:off x="5582700" y="3475475"/>
            <a:ext cx="432000" cy="366900"/>
          </a:xfrm>
          <a:prstGeom prst="heart">
            <a:avLst/>
          </a:prstGeom>
          <a:solidFill>
            <a:srgbClr val="0097A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47" name="Google Shape;447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05662" y="3233687"/>
            <a:ext cx="1089676" cy="1089676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Google Shape;448;p44"/>
          <p:cNvSpPr/>
          <p:nvPr/>
        </p:nvSpPr>
        <p:spPr>
          <a:xfrm>
            <a:off x="5673925" y="1606050"/>
            <a:ext cx="370800" cy="477400"/>
          </a:xfrm>
          <a:custGeom>
            <a:rect b="b" l="l" r="r" t="t"/>
            <a:pathLst>
              <a:path extrusionOk="0" h="19096" w="14832">
                <a:moveTo>
                  <a:pt x="0" y="11216"/>
                </a:moveTo>
                <a:lnTo>
                  <a:pt x="0" y="19096"/>
                </a:lnTo>
                <a:lnTo>
                  <a:pt x="14832" y="10938"/>
                </a:lnTo>
                <a:lnTo>
                  <a:pt x="14369" y="2966"/>
                </a:lnTo>
                <a:lnTo>
                  <a:pt x="9549" y="0"/>
                </a:lnTo>
                <a:lnTo>
                  <a:pt x="7138" y="1668"/>
                </a:lnTo>
                <a:lnTo>
                  <a:pt x="6953" y="7230"/>
                </a:lnTo>
                <a:close/>
              </a:path>
            </a:pathLst>
          </a:custGeom>
          <a:solidFill>
            <a:srgbClr val="0097A7"/>
          </a:solidFill>
          <a:ln>
            <a:noFill/>
          </a:ln>
        </p:spPr>
      </p:sp>
      <p:pic>
        <p:nvPicPr>
          <p:cNvPr id="449" name="Google Shape;449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67375" y="1374325"/>
            <a:ext cx="1353700" cy="1353700"/>
          </a:xfrm>
          <a:prstGeom prst="rect">
            <a:avLst/>
          </a:prstGeom>
          <a:noFill/>
          <a:ln>
            <a:noFill/>
          </a:ln>
        </p:spPr>
      </p:pic>
      <p:sp>
        <p:nvSpPr>
          <p:cNvPr id="450" name="Google Shape;450;p44"/>
          <p:cNvSpPr txBox="1"/>
          <p:nvPr/>
        </p:nvSpPr>
        <p:spPr>
          <a:xfrm>
            <a:off x="1665550" y="4620300"/>
            <a:ext cx="5597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rPr>
              <a:t>Slide borrowed from “</a:t>
            </a:r>
            <a:r>
              <a:rPr lang="en" sz="1100" u="sng">
                <a:solidFill>
                  <a:schemeClr val="hlink"/>
                </a:solidFill>
                <a:latin typeface="Corbel"/>
                <a:ea typeface="Corbel"/>
                <a:cs typeface="Corbel"/>
                <a:sym typeface="Corbel"/>
                <a:hlinkClick r:id="rId6"/>
              </a:rPr>
              <a:t>Metadata and Findabilty</a:t>
            </a:r>
            <a:r>
              <a:rPr lang="en" sz="1100"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rPr>
              <a:t>” session, by Bruna Piereck and Alexander Botzki;  from “FAIR material made by design” course, ccbysa</a:t>
            </a:r>
            <a:endParaRPr sz="1100">
              <a:solidFill>
                <a:srgbClr val="1B2944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451" name="Google Shape;451;p44"/>
          <p:cNvSpPr txBox="1"/>
          <p:nvPr/>
        </p:nvSpPr>
        <p:spPr>
          <a:xfrm>
            <a:off x="1135825" y="4399575"/>
            <a:ext cx="974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7C7C7C"/>
                </a:solidFill>
              </a:rPr>
              <a:t>By </a:t>
            </a:r>
            <a:r>
              <a:rPr lang="en" sz="800">
                <a:solidFill>
                  <a:srgbClr val="7C7C7C"/>
                </a:solidFill>
                <a:uFill>
                  <a:noFill/>
                </a:uFill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Iconsea</a:t>
            </a:r>
            <a:endParaRPr sz="800">
              <a:solidFill>
                <a:srgbClr val="7C7C7C"/>
              </a:solidFill>
              <a:uFill>
                <a:noFill/>
              </a:uFill>
              <a:hlinkClick r:id="rId8">
                <a:extLst>
                  <a:ext uri="{A12FA001-AC4F-418D-AE19-62706E023703}">
                    <ahyp:hlinkClr val="tx"/>
                  </a:ext>
                </a:extLst>
              </a:hlinkClick>
            </a:endParaRPr>
          </a:p>
        </p:txBody>
      </p:sp>
      <p:sp>
        <p:nvSpPr>
          <p:cNvPr id="452" name="Google Shape;452;p44"/>
          <p:cNvSpPr txBox="1"/>
          <p:nvPr/>
        </p:nvSpPr>
        <p:spPr>
          <a:xfrm>
            <a:off x="5220950" y="4303225"/>
            <a:ext cx="974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7C7C7C"/>
                </a:solidFill>
              </a:rPr>
              <a:t>By </a:t>
            </a:r>
            <a:r>
              <a:rPr lang="en" sz="800">
                <a:solidFill>
                  <a:srgbClr val="7C7C7C"/>
                </a:solidFill>
              </a:rPr>
              <a:t>Freepik</a:t>
            </a:r>
            <a:endParaRPr sz="800">
              <a:solidFill>
                <a:srgbClr val="7C7C7C"/>
              </a:solidFill>
              <a:uFill>
                <a:noFill/>
              </a:uFill>
              <a:hlinkClick r:id="rId9">
                <a:extLst>
                  <a:ext uri="{A12FA001-AC4F-418D-AE19-62706E023703}">
                    <ahyp:hlinkClr val="tx"/>
                  </a:ext>
                </a:extLst>
              </a:hlinkClick>
            </a:endParaRPr>
          </a:p>
        </p:txBody>
      </p:sp>
      <p:sp>
        <p:nvSpPr>
          <p:cNvPr id="453" name="Google Shape;453;p44"/>
          <p:cNvSpPr txBox="1"/>
          <p:nvPr/>
        </p:nvSpPr>
        <p:spPr>
          <a:xfrm rot="-1862357">
            <a:off x="5058922" y="2208676"/>
            <a:ext cx="1288144" cy="30777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888888"/>
                </a:solidFill>
              </a:rPr>
              <a:t>By </a:t>
            </a:r>
            <a:r>
              <a:rPr lang="en" sz="800">
                <a:solidFill>
                  <a:srgbClr val="888888"/>
                </a:solidFill>
                <a:uFill>
                  <a:noFill/>
                </a:uFill>
                <a:hlinkClick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smashingstocks</a:t>
            </a:r>
            <a:endParaRPr sz="800">
              <a:solidFill>
                <a:srgbClr val="888888"/>
              </a:solidFill>
              <a:uFill>
                <a:noFill/>
              </a:uFill>
              <a:hlinkClick r:id="rId11">
                <a:extLst>
                  <a:ext uri="{A12FA001-AC4F-418D-AE19-62706E023703}">
                    <ahyp:hlinkClr val="tx"/>
                  </a:ext>
                </a:extLst>
              </a:hlinkClick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45"/>
          <p:cNvSpPr txBox="1"/>
          <p:nvPr/>
        </p:nvSpPr>
        <p:spPr>
          <a:xfrm>
            <a:off x="6317905" y="2563450"/>
            <a:ext cx="2496600" cy="50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2000">
                <a:solidFill>
                  <a:srgbClr val="0097A7"/>
                </a:solidFill>
              </a:rPr>
              <a:t>Machine findable</a:t>
            </a:r>
            <a:endParaRPr b="1" sz="2000">
              <a:solidFill>
                <a:srgbClr val="0097A7"/>
              </a:solidFill>
            </a:endParaRPr>
          </a:p>
        </p:txBody>
      </p:sp>
      <p:grpSp>
        <p:nvGrpSpPr>
          <p:cNvPr id="459" name="Google Shape;459;p45"/>
          <p:cNvGrpSpPr/>
          <p:nvPr/>
        </p:nvGrpSpPr>
        <p:grpSpPr>
          <a:xfrm>
            <a:off x="6620025" y="340975"/>
            <a:ext cx="1109400" cy="1369800"/>
            <a:chOff x="5270675" y="3654750"/>
            <a:chExt cx="1109400" cy="1369800"/>
          </a:xfrm>
        </p:grpSpPr>
        <p:sp>
          <p:nvSpPr>
            <p:cNvPr id="460" name="Google Shape;460;p45"/>
            <p:cNvSpPr/>
            <p:nvPr/>
          </p:nvSpPr>
          <p:spPr>
            <a:xfrm>
              <a:off x="5270675" y="3654750"/>
              <a:ext cx="1109400" cy="1369800"/>
            </a:xfrm>
            <a:prstGeom prst="rect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61" name="Google Shape;461;p45"/>
            <p:cNvCxnSpPr/>
            <p:nvPr/>
          </p:nvCxnSpPr>
          <p:spPr>
            <a:xfrm>
              <a:off x="5388350" y="3780800"/>
              <a:ext cx="302700" cy="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62" name="Google Shape;462;p45"/>
            <p:cNvCxnSpPr/>
            <p:nvPr/>
          </p:nvCxnSpPr>
          <p:spPr>
            <a:xfrm>
              <a:off x="5478075" y="3828775"/>
              <a:ext cx="302700" cy="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63" name="Google Shape;463;p45"/>
            <p:cNvCxnSpPr/>
            <p:nvPr/>
          </p:nvCxnSpPr>
          <p:spPr>
            <a:xfrm>
              <a:off x="5584525" y="3893450"/>
              <a:ext cx="302700" cy="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64" name="Google Shape;464;p45"/>
            <p:cNvCxnSpPr/>
            <p:nvPr/>
          </p:nvCxnSpPr>
          <p:spPr>
            <a:xfrm>
              <a:off x="5388350" y="3962300"/>
              <a:ext cx="302700" cy="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65" name="Google Shape;465;p45"/>
            <p:cNvCxnSpPr/>
            <p:nvPr/>
          </p:nvCxnSpPr>
          <p:spPr>
            <a:xfrm>
              <a:off x="5388350" y="4022775"/>
              <a:ext cx="302700" cy="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66" name="Google Shape;466;p45"/>
            <p:cNvCxnSpPr/>
            <p:nvPr/>
          </p:nvCxnSpPr>
          <p:spPr>
            <a:xfrm>
              <a:off x="5503175" y="4083275"/>
              <a:ext cx="302700" cy="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67" name="Google Shape;467;p45"/>
            <p:cNvCxnSpPr/>
            <p:nvPr/>
          </p:nvCxnSpPr>
          <p:spPr>
            <a:xfrm>
              <a:off x="5503175" y="4127050"/>
              <a:ext cx="302700" cy="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68" name="Google Shape;468;p45"/>
            <p:cNvCxnSpPr/>
            <p:nvPr/>
          </p:nvCxnSpPr>
          <p:spPr>
            <a:xfrm>
              <a:off x="5521875" y="4170825"/>
              <a:ext cx="302700" cy="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69" name="Google Shape;469;p45"/>
            <p:cNvCxnSpPr/>
            <p:nvPr/>
          </p:nvCxnSpPr>
          <p:spPr>
            <a:xfrm>
              <a:off x="5628300" y="4210425"/>
              <a:ext cx="302700" cy="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70" name="Google Shape;470;p45"/>
            <p:cNvCxnSpPr/>
            <p:nvPr/>
          </p:nvCxnSpPr>
          <p:spPr>
            <a:xfrm>
              <a:off x="5628300" y="4250025"/>
              <a:ext cx="302700" cy="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71" name="Google Shape;471;p45"/>
            <p:cNvCxnSpPr/>
            <p:nvPr/>
          </p:nvCxnSpPr>
          <p:spPr>
            <a:xfrm>
              <a:off x="5408875" y="4297975"/>
              <a:ext cx="302700" cy="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72" name="Google Shape;472;p45"/>
            <p:cNvCxnSpPr/>
            <p:nvPr/>
          </p:nvCxnSpPr>
          <p:spPr>
            <a:xfrm>
              <a:off x="5408875" y="4339650"/>
              <a:ext cx="302700" cy="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73" name="Google Shape;473;p45"/>
            <p:cNvCxnSpPr/>
            <p:nvPr/>
          </p:nvCxnSpPr>
          <p:spPr>
            <a:xfrm>
              <a:off x="5408875" y="4391800"/>
              <a:ext cx="302700" cy="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74" name="Google Shape;474;p45"/>
            <p:cNvCxnSpPr/>
            <p:nvPr/>
          </p:nvCxnSpPr>
          <p:spPr>
            <a:xfrm>
              <a:off x="5408875" y="4448125"/>
              <a:ext cx="302700" cy="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75" name="Google Shape;475;p45"/>
            <p:cNvCxnSpPr/>
            <p:nvPr/>
          </p:nvCxnSpPr>
          <p:spPr>
            <a:xfrm>
              <a:off x="5584525" y="4504425"/>
              <a:ext cx="302700" cy="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76" name="Google Shape;476;p45"/>
            <p:cNvCxnSpPr/>
            <p:nvPr/>
          </p:nvCxnSpPr>
          <p:spPr>
            <a:xfrm>
              <a:off x="5759875" y="4552375"/>
              <a:ext cx="302700" cy="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77" name="Google Shape;477;p45"/>
            <p:cNvCxnSpPr/>
            <p:nvPr/>
          </p:nvCxnSpPr>
          <p:spPr>
            <a:xfrm>
              <a:off x="5427675" y="4612875"/>
              <a:ext cx="302700" cy="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78" name="Google Shape;478;p45"/>
            <p:cNvCxnSpPr/>
            <p:nvPr/>
          </p:nvCxnSpPr>
          <p:spPr>
            <a:xfrm>
              <a:off x="5521875" y="4660850"/>
              <a:ext cx="302700" cy="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79" name="Google Shape;479;p45"/>
            <p:cNvCxnSpPr/>
            <p:nvPr/>
          </p:nvCxnSpPr>
          <p:spPr>
            <a:xfrm>
              <a:off x="5427675" y="4708800"/>
              <a:ext cx="302700" cy="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80" name="Google Shape;480;p45"/>
            <p:cNvCxnSpPr/>
            <p:nvPr/>
          </p:nvCxnSpPr>
          <p:spPr>
            <a:xfrm>
              <a:off x="5559175" y="4752575"/>
              <a:ext cx="302700" cy="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81" name="Google Shape;481;p45"/>
            <p:cNvCxnSpPr/>
            <p:nvPr/>
          </p:nvCxnSpPr>
          <p:spPr>
            <a:xfrm>
              <a:off x="5559175" y="4796375"/>
              <a:ext cx="302700" cy="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82" name="Google Shape;482;p45"/>
            <p:cNvCxnSpPr/>
            <p:nvPr/>
          </p:nvCxnSpPr>
          <p:spPr>
            <a:xfrm>
              <a:off x="5427675" y="4844325"/>
              <a:ext cx="302700" cy="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83" name="Google Shape;483;p45"/>
            <p:cNvCxnSpPr/>
            <p:nvPr/>
          </p:nvCxnSpPr>
          <p:spPr>
            <a:xfrm>
              <a:off x="5584525" y="4888100"/>
              <a:ext cx="302700" cy="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84" name="Google Shape;484;p45"/>
            <p:cNvCxnSpPr/>
            <p:nvPr/>
          </p:nvCxnSpPr>
          <p:spPr>
            <a:xfrm>
              <a:off x="5759875" y="4919350"/>
              <a:ext cx="302700" cy="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85" name="Google Shape;485;p45"/>
            <p:cNvCxnSpPr/>
            <p:nvPr/>
          </p:nvCxnSpPr>
          <p:spPr>
            <a:xfrm>
              <a:off x="5759888" y="4963125"/>
              <a:ext cx="302700" cy="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486" name="Google Shape;486;p45"/>
          <p:cNvSpPr/>
          <p:nvPr/>
        </p:nvSpPr>
        <p:spPr>
          <a:xfrm>
            <a:off x="7192800" y="845275"/>
            <a:ext cx="1547100" cy="13698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87" name="Google Shape;487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46445" y="796725"/>
            <a:ext cx="1769930" cy="1766726"/>
          </a:xfrm>
          <a:prstGeom prst="rect">
            <a:avLst/>
          </a:prstGeom>
          <a:noFill/>
          <a:ln>
            <a:noFill/>
          </a:ln>
        </p:spPr>
      </p:pic>
      <p:sp>
        <p:nvSpPr>
          <p:cNvPr id="488" name="Google Shape;488;p45"/>
          <p:cNvSpPr txBox="1"/>
          <p:nvPr>
            <p:ph idx="4294967295" type="title"/>
          </p:nvPr>
        </p:nvSpPr>
        <p:spPr>
          <a:xfrm>
            <a:off x="628650" y="273850"/>
            <a:ext cx="5689200" cy="579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is Metadata structured</a:t>
            </a:r>
            <a:endParaRPr/>
          </a:p>
        </p:txBody>
      </p:sp>
      <p:sp>
        <p:nvSpPr>
          <p:cNvPr id="489" name="Google Shape;489;p45"/>
          <p:cNvSpPr txBox="1"/>
          <p:nvPr/>
        </p:nvSpPr>
        <p:spPr>
          <a:xfrm rot="2231379">
            <a:off x="8588959" y="2059248"/>
            <a:ext cx="763332" cy="29250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595959"/>
                </a:solidFill>
              </a:rPr>
              <a:t>By juicy_fish</a:t>
            </a:r>
            <a:endParaRPr sz="700"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4" name="Google Shape;494;p46"/>
          <p:cNvPicPr preferRelativeResize="0"/>
          <p:nvPr/>
        </p:nvPicPr>
        <p:blipFill rotWithShape="1">
          <a:blip r:embed="rId3">
            <a:alphaModFix/>
          </a:blip>
          <a:srcRect b="8950" l="0" r="0" t="0"/>
          <a:stretch/>
        </p:blipFill>
        <p:spPr>
          <a:xfrm>
            <a:off x="1456700" y="232725"/>
            <a:ext cx="6858001" cy="4202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95" name="Google Shape;495;p46"/>
          <p:cNvSpPr txBox="1"/>
          <p:nvPr/>
        </p:nvSpPr>
        <p:spPr>
          <a:xfrm>
            <a:off x="177225" y="335750"/>
            <a:ext cx="9939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>
                <a:solidFill>
                  <a:srgbClr val="0097A7"/>
                </a:solidFill>
                <a:latin typeface="Trebuchet MS"/>
                <a:ea typeface="Trebuchet MS"/>
                <a:cs typeface="Trebuchet MS"/>
                <a:sym typeface="Trebuchet MS"/>
              </a:rPr>
              <a:t>Type</a:t>
            </a:r>
            <a:endParaRPr b="0" i="0" sz="1400" cap="none" strike="noStrike">
              <a:solidFill>
                <a:srgbClr val="0097A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6" name="Google Shape;496;p46"/>
          <p:cNvSpPr/>
          <p:nvPr/>
        </p:nvSpPr>
        <p:spPr>
          <a:xfrm>
            <a:off x="1239030" y="268707"/>
            <a:ext cx="144000" cy="318900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cmpd="sng" w="19050">
            <a:solidFill>
              <a:srgbClr val="009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97" name="Google Shape;497;p46"/>
          <p:cNvSpPr txBox="1"/>
          <p:nvPr/>
        </p:nvSpPr>
        <p:spPr>
          <a:xfrm>
            <a:off x="171450" y="2727975"/>
            <a:ext cx="9939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>
                <a:solidFill>
                  <a:srgbClr val="0097A7"/>
                </a:solidFill>
                <a:latin typeface="Trebuchet MS"/>
                <a:ea typeface="Trebuchet MS"/>
                <a:cs typeface="Trebuchet MS"/>
                <a:sym typeface="Trebuchet MS"/>
              </a:rPr>
              <a:t>Profile</a:t>
            </a:r>
            <a:endParaRPr b="0" i="0" sz="1400" cap="none" strike="noStrike">
              <a:solidFill>
                <a:srgbClr val="0097A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8" name="Google Shape;498;p46"/>
          <p:cNvSpPr/>
          <p:nvPr/>
        </p:nvSpPr>
        <p:spPr>
          <a:xfrm>
            <a:off x="1239025" y="1168883"/>
            <a:ext cx="144000" cy="3364500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cmpd="sng" w="19050">
            <a:solidFill>
              <a:srgbClr val="009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3" name="Google Shape;503;p47"/>
          <p:cNvPicPr preferRelativeResize="0"/>
          <p:nvPr/>
        </p:nvPicPr>
        <p:blipFill rotWithShape="1">
          <a:blip r:embed="rId3">
            <a:alphaModFix/>
          </a:blip>
          <a:srcRect b="8950" l="0" r="0" t="0"/>
          <a:stretch/>
        </p:blipFill>
        <p:spPr>
          <a:xfrm>
            <a:off x="1462475" y="232725"/>
            <a:ext cx="6858001" cy="4202700"/>
          </a:xfrm>
          <a:prstGeom prst="rect">
            <a:avLst/>
          </a:prstGeom>
          <a:noFill/>
          <a:ln cap="flat" cmpd="sng" w="19050">
            <a:solidFill>
              <a:srgbClr val="02345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04" name="Google Shape;504;p47"/>
          <p:cNvSpPr/>
          <p:nvPr/>
        </p:nvSpPr>
        <p:spPr>
          <a:xfrm>
            <a:off x="1456700" y="84225"/>
            <a:ext cx="7106100" cy="1084800"/>
          </a:xfrm>
          <a:prstGeom prst="rect">
            <a:avLst/>
          </a:prstGeom>
          <a:solidFill>
            <a:srgbClr val="FFFFFF">
              <a:alpha val="781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47"/>
          <p:cNvSpPr txBox="1"/>
          <p:nvPr/>
        </p:nvSpPr>
        <p:spPr>
          <a:xfrm>
            <a:off x="183000" y="335750"/>
            <a:ext cx="9939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>
                <a:solidFill>
                  <a:srgbClr val="0097A7"/>
                </a:solidFill>
                <a:latin typeface="Trebuchet MS"/>
                <a:ea typeface="Trebuchet MS"/>
                <a:cs typeface="Trebuchet MS"/>
                <a:sym typeface="Trebuchet MS"/>
              </a:rPr>
              <a:t>Type</a:t>
            </a:r>
            <a:endParaRPr b="0" i="0" sz="1400" cap="none" strike="noStrike">
              <a:solidFill>
                <a:srgbClr val="0097A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6" name="Google Shape;506;p47"/>
          <p:cNvSpPr/>
          <p:nvPr/>
        </p:nvSpPr>
        <p:spPr>
          <a:xfrm>
            <a:off x="1244805" y="268707"/>
            <a:ext cx="144000" cy="318900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cmpd="sng" w="19050">
            <a:solidFill>
              <a:srgbClr val="009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07" name="Google Shape;507;p47"/>
          <p:cNvSpPr txBox="1"/>
          <p:nvPr/>
        </p:nvSpPr>
        <p:spPr>
          <a:xfrm>
            <a:off x="177225" y="2727975"/>
            <a:ext cx="9939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>
                <a:solidFill>
                  <a:srgbClr val="0097A7"/>
                </a:solidFill>
                <a:latin typeface="Trebuchet MS"/>
                <a:ea typeface="Trebuchet MS"/>
                <a:cs typeface="Trebuchet MS"/>
                <a:sym typeface="Trebuchet MS"/>
              </a:rPr>
              <a:t>Profile</a:t>
            </a:r>
            <a:endParaRPr b="0" i="0" sz="1400" cap="none" strike="noStrike">
              <a:solidFill>
                <a:srgbClr val="0097A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8" name="Google Shape;508;p47"/>
          <p:cNvSpPr/>
          <p:nvPr/>
        </p:nvSpPr>
        <p:spPr>
          <a:xfrm>
            <a:off x="1244800" y="1168883"/>
            <a:ext cx="144000" cy="3364500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cmpd="sng" w="19050">
            <a:solidFill>
              <a:srgbClr val="009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09" name="Google Shape;509;p47"/>
          <p:cNvSpPr/>
          <p:nvPr/>
        </p:nvSpPr>
        <p:spPr>
          <a:xfrm>
            <a:off x="1116825" y="1126925"/>
            <a:ext cx="1905000" cy="411000"/>
          </a:xfrm>
          <a:prstGeom prst="ellipse">
            <a:avLst/>
          </a:prstGeom>
          <a:noFill/>
          <a:ln cap="flat" cmpd="sng" w="28575">
            <a:solidFill>
              <a:srgbClr val="009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48"/>
          <p:cNvSpPr txBox="1"/>
          <p:nvPr/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300"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rPr>
              <a:t>How does metadata works?</a:t>
            </a:r>
            <a:endParaRPr b="1" sz="3300">
              <a:solidFill>
                <a:srgbClr val="1B2944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515" name="Google Shape;515;p48"/>
          <p:cNvSpPr txBox="1"/>
          <p:nvPr/>
        </p:nvSpPr>
        <p:spPr>
          <a:xfrm>
            <a:off x="277525" y="2571750"/>
            <a:ext cx="4449600" cy="169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White 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chest of drawer with </a:t>
            </a:r>
            <a:r>
              <a:rPr b="1" lang="en">
                <a:latin typeface="Lato"/>
                <a:ea typeface="Lato"/>
                <a:cs typeface="Lato"/>
                <a:sym typeface="Lato"/>
              </a:rPr>
              <a:t>3 drawers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, </a:t>
            </a:r>
            <a:br>
              <a:rPr lang="en">
                <a:latin typeface="Lato"/>
                <a:ea typeface="Lato"/>
                <a:cs typeface="Lato"/>
                <a:sym typeface="Lato"/>
              </a:rPr>
            </a:br>
            <a:r>
              <a:rPr b="1" lang="en">
                <a:latin typeface="Lato"/>
                <a:ea typeface="Lato"/>
                <a:cs typeface="Lato"/>
                <a:sym typeface="Lato"/>
              </a:rPr>
              <a:t>depth 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between 40-50 cm, </a:t>
            </a:r>
            <a:br>
              <a:rPr lang="en">
                <a:latin typeface="Lato"/>
                <a:ea typeface="Lato"/>
                <a:cs typeface="Lato"/>
                <a:sym typeface="Lato"/>
              </a:rPr>
            </a:br>
            <a:r>
              <a:rPr b="1" lang="en">
                <a:latin typeface="Lato"/>
                <a:ea typeface="Lato"/>
                <a:cs typeface="Lato"/>
                <a:sym typeface="Lato"/>
              </a:rPr>
              <a:t>width 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between 70-80 cm</a:t>
            </a:r>
            <a:r>
              <a:rPr b="1" lang="en">
                <a:latin typeface="Lato"/>
                <a:ea typeface="Lato"/>
                <a:cs typeface="Lato"/>
                <a:sym typeface="Lato"/>
              </a:rPr>
              <a:t>, </a:t>
            </a:r>
            <a:br>
              <a:rPr b="1" lang="en">
                <a:latin typeface="Lato"/>
                <a:ea typeface="Lato"/>
                <a:cs typeface="Lato"/>
                <a:sym typeface="Lato"/>
              </a:rPr>
            </a:br>
            <a:r>
              <a:rPr b="1" lang="en">
                <a:latin typeface="Lato"/>
                <a:ea typeface="Lato"/>
                <a:cs typeface="Lato"/>
                <a:sym typeface="Lato"/>
              </a:rPr>
              <a:t>height 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between 75-80 cm.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16" name="Google Shape;516;p48"/>
          <p:cNvPicPr preferRelativeResize="0"/>
          <p:nvPr/>
        </p:nvPicPr>
        <p:blipFill rotWithShape="1">
          <a:blip r:embed="rId3">
            <a:alphaModFix/>
          </a:blip>
          <a:srcRect b="22081" l="8366" r="8714" t="22782"/>
          <a:stretch/>
        </p:blipFill>
        <p:spPr>
          <a:xfrm>
            <a:off x="628654" y="1388550"/>
            <a:ext cx="2081725" cy="922563"/>
          </a:xfrm>
          <a:prstGeom prst="rect">
            <a:avLst/>
          </a:prstGeom>
          <a:noFill/>
          <a:ln>
            <a:noFill/>
          </a:ln>
        </p:spPr>
      </p:pic>
      <p:pic>
        <p:nvPicPr>
          <p:cNvPr id="517" name="Google Shape;517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14075" y="1458612"/>
            <a:ext cx="2315850" cy="7824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49"/>
          <p:cNvSpPr txBox="1"/>
          <p:nvPr/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300"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rPr>
              <a:t>How does metadata works?</a:t>
            </a:r>
            <a:endParaRPr b="1" sz="3300">
              <a:solidFill>
                <a:srgbClr val="1B2944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523" name="Google Shape;523;p49"/>
          <p:cNvPicPr preferRelativeResize="0"/>
          <p:nvPr/>
        </p:nvPicPr>
        <p:blipFill rotWithShape="1">
          <a:blip r:embed="rId3">
            <a:alphaModFix/>
          </a:blip>
          <a:srcRect b="0" l="0" r="23459" t="0"/>
          <a:stretch/>
        </p:blipFill>
        <p:spPr>
          <a:xfrm>
            <a:off x="425050" y="1175362"/>
            <a:ext cx="3303050" cy="2792775"/>
          </a:xfrm>
          <a:prstGeom prst="rect">
            <a:avLst/>
          </a:prstGeom>
          <a:noFill/>
          <a:ln cap="flat" cmpd="sng" w="28575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24" name="Google Shape;524;p49"/>
          <p:cNvPicPr preferRelativeResize="0"/>
          <p:nvPr/>
        </p:nvPicPr>
        <p:blipFill rotWithShape="1">
          <a:blip r:embed="rId4">
            <a:alphaModFix/>
          </a:blip>
          <a:srcRect b="0" l="0" r="24647" t="0"/>
          <a:stretch/>
        </p:blipFill>
        <p:spPr>
          <a:xfrm>
            <a:off x="3984500" y="2124414"/>
            <a:ext cx="3303049" cy="2670823"/>
          </a:xfrm>
          <a:prstGeom prst="rect">
            <a:avLst/>
          </a:prstGeom>
          <a:noFill/>
          <a:ln cap="flat" cmpd="sng" w="28575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25" name="Google Shape;525;p49"/>
          <p:cNvPicPr preferRelativeResize="0"/>
          <p:nvPr/>
        </p:nvPicPr>
        <p:blipFill rotWithShape="1">
          <a:blip r:embed="rId5">
            <a:alphaModFix/>
          </a:blip>
          <a:srcRect b="22081" l="8366" r="8714" t="22782"/>
          <a:stretch/>
        </p:blipFill>
        <p:spPr>
          <a:xfrm>
            <a:off x="3111501" y="1220447"/>
            <a:ext cx="1097257" cy="5002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6" name="Google Shape;526;p49"/>
          <p:cNvGrpSpPr/>
          <p:nvPr/>
        </p:nvGrpSpPr>
        <p:grpSpPr>
          <a:xfrm>
            <a:off x="6809141" y="2951025"/>
            <a:ext cx="1285534" cy="424578"/>
            <a:chOff x="6809141" y="2951025"/>
            <a:chExt cx="1285534" cy="424578"/>
          </a:xfrm>
        </p:grpSpPr>
        <p:sp>
          <p:nvSpPr>
            <p:cNvPr id="527" name="Google Shape;527;p49"/>
            <p:cNvSpPr/>
            <p:nvPr/>
          </p:nvSpPr>
          <p:spPr>
            <a:xfrm>
              <a:off x="6827175" y="2951025"/>
              <a:ext cx="1267500" cy="424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orbel"/>
                <a:ea typeface="Corbel"/>
                <a:cs typeface="Corbel"/>
                <a:sym typeface="Corbel"/>
              </a:endParaRPr>
            </a:p>
          </p:txBody>
        </p:sp>
        <p:pic>
          <p:nvPicPr>
            <p:cNvPr id="528" name="Google Shape;528;p49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809141" y="2951336"/>
              <a:ext cx="1220659" cy="42426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50"/>
          <p:cNvSpPr/>
          <p:nvPr/>
        </p:nvSpPr>
        <p:spPr>
          <a:xfrm>
            <a:off x="1363130" y="3731893"/>
            <a:ext cx="384600" cy="269700"/>
          </a:xfrm>
          <a:prstGeom prst="diamond">
            <a:avLst/>
          </a:prstGeom>
          <a:solidFill>
            <a:srgbClr val="0097A7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p50"/>
          <p:cNvSpPr/>
          <p:nvPr/>
        </p:nvSpPr>
        <p:spPr>
          <a:xfrm>
            <a:off x="1733236" y="2435318"/>
            <a:ext cx="256200" cy="3711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0097A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5" name="Google Shape;535;p50"/>
          <p:cNvSpPr/>
          <p:nvPr/>
        </p:nvSpPr>
        <p:spPr>
          <a:xfrm>
            <a:off x="1112288" y="1099157"/>
            <a:ext cx="423900" cy="513900"/>
          </a:xfrm>
          <a:prstGeom prst="rect">
            <a:avLst/>
          </a:prstGeom>
          <a:solidFill>
            <a:srgbClr val="0097A7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6" name="Google Shape;536;p50"/>
          <p:cNvSpPr txBox="1"/>
          <p:nvPr/>
        </p:nvSpPr>
        <p:spPr>
          <a:xfrm>
            <a:off x="256225" y="1583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000000"/>
                </a:solidFill>
              </a:rPr>
              <a:t>Metadata impact</a:t>
            </a:r>
            <a:endParaRPr sz="2800">
              <a:solidFill>
                <a:srgbClr val="000000"/>
              </a:solidFill>
            </a:endParaRPr>
          </a:p>
        </p:txBody>
      </p:sp>
      <p:grpSp>
        <p:nvGrpSpPr>
          <p:cNvPr id="537" name="Google Shape;537;p50"/>
          <p:cNvGrpSpPr/>
          <p:nvPr/>
        </p:nvGrpSpPr>
        <p:grpSpPr>
          <a:xfrm>
            <a:off x="1096580" y="1086611"/>
            <a:ext cx="423902" cy="526414"/>
            <a:chOff x="2243975" y="3563475"/>
            <a:chExt cx="1109400" cy="1369800"/>
          </a:xfrm>
        </p:grpSpPr>
        <p:sp>
          <p:nvSpPr>
            <p:cNvPr id="538" name="Google Shape;538;p50"/>
            <p:cNvSpPr/>
            <p:nvPr/>
          </p:nvSpPr>
          <p:spPr>
            <a:xfrm>
              <a:off x="2243975" y="3563475"/>
              <a:ext cx="1109400" cy="1369800"/>
            </a:xfrm>
            <a:prstGeom prst="rect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539" name="Google Shape;539;p50"/>
            <p:cNvCxnSpPr/>
            <p:nvPr/>
          </p:nvCxnSpPr>
          <p:spPr>
            <a:xfrm>
              <a:off x="2361650" y="3689525"/>
              <a:ext cx="302700" cy="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40" name="Google Shape;540;p50"/>
            <p:cNvCxnSpPr/>
            <p:nvPr/>
          </p:nvCxnSpPr>
          <p:spPr>
            <a:xfrm flipH="1" rot="10800000">
              <a:off x="2361650" y="3907950"/>
              <a:ext cx="848700" cy="12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41" name="Google Shape;541;p50"/>
            <p:cNvCxnSpPr/>
            <p:nvPr/>
          </p:nvCxnSpPr>
          <p:spPr>
            <a:xfrm flipH="1" rot="10800000">
              <a:off x="2361650" y="4018350"/>
              <a:ext cx="848700" cy="12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42" name="Google Shape;542;p50"/>
            <p:cNvCxnSpPr/>
            <p:nvPr/>
          </p:nvCxnSpPr>
          <p:spPr>
            <a:xfrm flipH="1" rot="10800000">
              <a:off x="2371238" y="4118250"/>
              <a:ext cx="570300" cy="117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43" name="Google Shape;543;p50"/>
            <p:cNvCxnSpPr/>
            <p:nvPr/>
          </p:nvCxnSpPr>
          <p:spPr>
            <a:xfrm flipH="1" rot="10800000">
              <a:off x="2374325" y="4339050"/>
              <a:ext cx="848700" cy="12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44" name="Google Shape;544;p50"/>
            <p:cNvCxnSpPr/>
            <p:nvPr/>
          </p:nvCxnSpPr>
          <p:spPr>
            <a:xfrm flipH="1" rot="10800000">
              <a:off x="2374325" y="4449450"/>
              <a:ext cx="848700" cy="12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45" name="Google Shape;545;p50"/>
            <p:cNvCxnSpPr/>
            <p:nvPr/>
          </p:nvCxnSpPr>
          <p:spPr>
            <a:xfrm flipH="1" rot="10800000">
              <a:off x="2374325" y="4559850"/>
              <a:ext cx="848700" cy="12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46" name="Google Shape;546;p50"/>
            <p:cNvCxnSpPr/>
            <p:nvPr/>
          </p:nvCxnSpPr>
          <p:spPr>
            <a:xfrm flipH="1" rot="10800000">
              <a:off x="2374325" y="4670250"/>
              <a:ext cx="848700" cy="12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47" name="Google Shape;547;p50"/>
            <p:cNvCxnSpPr/>
            <p:nvPr/>
          </p:nvCxnSpPr>
          <p:spPr>
            <a:xfrm flipH="1" rot="10800000">
              <a:off x="2371238" y="4770150"/>
              <a:ext cx="570300" cy="117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548" name="Google Shape;548;p50"/>
          <p:cNvSpPr/>
          <p:nvPr/>
        </p:nvSpPr>
        <p:spPr>
          <a:xfrm>
            <a:off x="644500" y="1178705"/>
            <a:ext cx="550500" cy="5538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49" name="Google Shape;549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650" y="1164373"/>
            <a:ext cx="676374" cy="67905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50" name="Google Shape;550;p50"/>
          <p:cNvGrpSpPr/>
          <p:nvPr/>
        </p:nvGrpSpPr>
        <p:grpSpPr>
          <a:xfrm>
            <a:off x="1886021" y="1086606"/>
            <a:ext cx="423902" cy="526414"/>
            <a:chOff x="5270675" y="3654750"/>
            <a:chExt cx="1109400" cy="1369800"/>
          </a:xfrm>
        </p:grpSpPr>
        <p:sp>
          <p:nvSpPr>
            <p:cNvPr id="551" name="Google Shape;551;p50"/>
            <p:cNvSpPr/>
            <p:nvPr/>
          </p:nvSpPr>
          <p:spPr>
            <a:xfrm>
              <a:off x="5270675" y="3654750"/>
              <a:ext cx="1109400" cy="1369800"/>
            </a:xfrm>
            <a:prstGeom prst="rect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552" name="Google Shape;552;p50"/>
            <p:cNvCxnSpPr/>
            <p:nvPr/>
          </p:nvCxnSpPr>
          <p:spPr>
            <a:xfrm>
              <a:off x="5388350" y="3780800"/>
              <a:ext cx="302700" cy="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53" name="Google Shape;553;p50"/>
            <p:cNvCxnSpPr/>
            <p:nvPr/>
          </p:nvCxnSpPr>
          <p:spPr>
            <a:xfrm>
              <a:off x="5478075" y="3828775"/>
              <a:ext cx="302700" cy="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54" name="Google Shape;554;p50"/>
            <p:cNvCxnSpPr/>
            <p:nvPr/>
          </p:nvCxnSpPr>
          <p:spPr>
            <a:xfrm>
              <a:off x="5584525" y="3893450"/>
              <a:ext cx="302700" cy="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55" name="Google Shape;555;p50"/>
            <p:cNvCxnSpPr/>
            <p:nvPr/>
          </p:nvCxnSpPr>
          <p:spPr>
            <a:xfrm>
              <a:off x="5388350" y="3962300"/>
              <a:ext cx="302700" cy="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56" name="Google Shape;556;p50"/>
            <p:cNvCxnSpPr/>
            <p:nvPr/>
          </p:nvCxnSpPr>
          <p:spPr>
            <a:xfrm>
              <a:off x="5388350" y="4022775"/>
              <a:ext cx="302700" cy="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57" name="Google Shape;557;p50"/>
            <p:cNvCxnSpPr/>
            <p:nvPr/>
          </p:nvCxnSpPr>
          <p:spPr>
            <a:xfrm>
              <a:off x="5503175" y="4083275"/>
              <a:ext cx="302700" cy="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58" name="Google Shape;558;p50"/>
            <p:cNvCxnSpPr/>
            <p:nvPr/>
          </p:nvCxnSpPr>
          <p:spPr>
            <a:xfrm>
              <a:off x="5503175" y="4127050"/>
              <a:ext cx="302700" cy="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59" name="Google Shape;559;p50"/>
            <p:cNvCxnSpPr/>
            <p:nvPr/>
          </p:nvCxnSpPr>
          <p:spPr>
            <a:xfrm>
              <a:off x="5521875" y="4170825"/>
              <a:ext cx="302700" cy="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60" name="Google Shape;560;p50"/>
            <p:cNvCxnSpPr/>
            <p:nvPr/>
          </p:nvCxnSpPr>
          <p:spPr>
            <a:xfrm>
              <a:off x="5628300" y="4210425"/>
              <a:ext cx="302700" cy="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61" name="Google Shape;561;p50"/>
            <p:cNvCxnSpPr/>
            <p:nvPr/>
          </p:nvCxnSpPr>
          <p:spPr>
            <a:xfrm>
              <a:off x="5628300" y="4250025"/>
              <a:ext cx="302700" cy="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62" name="Google Shape;562;p50"/>
            <p:cNvCxnSpPr/>
            <p:nvPr/>
          </p:nvCxnSpPr>
          <p:spPr>
            <a:xfrm>
              <a:off x="5408875" y="4297975"/>
              <a:ext cx="302700" cy="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63" name="Google Shape;563;p50"/>
            <p:cNvCxnSpPr/>
            <p:nvPr/>
          </p:nvCxnSpPr>
          <p:spPr>
            <a:xfrm>
              <a:off x="5408875" y="4339650"/>
              <a:ext cx="302700" cy="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64" name="Google Shape;564;p50"/>
            <p:cNvCxnSpPr/>
            <p:nvPr/>
          </p:nvCxnSpPr>
          <p:spPr>
            <a:xfrm>
              <a:off x="5408875" y="4391800"/>
              <a:ext cx="302700" cy="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65" name="Google Shape;565;p50"/>
            <p:cNvCxnSpPr/>
            <p:nvPr/>
          </p:nvCxnSpPr>
          <p:spPr>
            <a:xfrm>
              <a:off x="5408875" y="4448125"/>
              <a:ext cx="302700" cy="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66" name="Google Shape;566;p50"/>
            <p:cNvCxnSpPr/>
            <p:nvPr/>
          </p:nvCxnSpPr>
          <p:spPr>
            <a:xfrm>
              <a:off x="5584525" y="4504425"/>
              <a:ext cx="302700" cy="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67" name="Google Shape;567;p50"/>
            <p:cNvCxnSpPr/>
            <p:nvPr/>
          </p:nvCxnSpPr>
          <p:spPr>
            <a:xfrm>
              <a:off x="5759875" y="4552375"/>
              <a:ext cx="302700" cy="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68" name="Google Shape;568;p50"/>
            <p:cNvCxnSpPr/>
            <p:nvPr/>
          </p:nvCxnSpPr>
          <p:spPr>
            <a:xfrm>
              <a:off x="5427675" y="4612875"/>
              <a:ext cx="302700" cy="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69" name="Google Shape;569;p50"/>
            <p:cNvCxnSpPr/>
            <p:nvPr/>
          </p:nvCxnSpPr>
          <p:spPr>
            <a:xfrm>
              <a:off x="5521875" y="4660850"/>
              <a:ext cx="302700" cy="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70" name="Google Shape;570;p50"/>
            <p:cNvCxnSpPr/>
            <p:nvPr/>
          </p:nvCxnSpPr>
          <p:spPr>
            <a:xfrm>
              <a:off x="5427675" y="4708800"/>
              <a:ext cx="302700" cy="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71" name="Google Shape;571;p50"/>
            <p:cNvCxnSpPr/>
            <p:nvPr/>
          </p:nvCxnSpPr>
          <p:spPr>
            <a:xfrm>
              <a:off x="5559175" y="4752575"/>
              <a:ext cx="302700" cy="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72" name="Google Shape;572;p50"/>
            <p:cNvCxnSpPr/>
            <p:nvPr/>
          </p:nvCxnSpPr>
          <p:spPr>
            <a:xfrm>
              <a:off x="5559175" y="4796375"/>
              <a:ext cx="302700" cy="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73" name="Google Shape;573;p50"/>
            <p:cNvCxnSpPr/>
            <p:nvPr/>
          </p:nvCxnSpPr>
          <p:spPr>
            <a:xfrm>
              <a:off x="5427675" y="4844325"/>
              <a:ext cx="302700" cy="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74" name="Google Shape;574;p50"/>
            <p:cNvCxnSpPr/>
            <p:nvPr/>
          </p:nvCxnSpPr>
          <p:spPr>
            <a:xfrm>
              <a:off x="5584525" y="4888100"/>
              <a:ext cx="302700" cy="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75" name="Google Shape;575;p50"/>
            <p:cNvCxnSpPr/>
            <p:nvPr/>
          </p:nvCxnSpPr>
          <p:spPr>
            <a:xfrm>
              <a:off x="5759875" y="4919350"/>
              <a:ext cx="302700" cy="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76" name="Google Shape;576;p50"/>
            <p:cNvCxnSpPr/>
            <p:nvPr/>
          </p:nvCxnSpPr>
          <p:spPr>
            <a:xfrm>
              <a:off x="5759888" y="4963125"/>
              <a:ext cx="302700" cy="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577" name="Google Shape;577;p50"/>
          <p:cNvSpPr/>
          <p:nvPr/>
        </p:nvSpPr>
        <p:spPr>
          <a:xfrm>
            <a:off x="2105151" y="1280646"/>
            <a:ext cx="591300" cy="5265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78" name="Google Shape;578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25651" y="1261986"/>
            <a:ext cx="676374" cy="679054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Google Shape;579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91516" y="2209327"/>
            <a:ext cx="927695" cy="854528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" name="Google Shape;580;p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91506" y="3452184"/>
            <a:ext cx="927695" cy="854528"/>
          </a:xfrm>
          <a:prstGeom prst="rect">
            <a:avLst/>
          </a:prstGeom>
          <a:noFill/>
          <a:ln>
            <a:noFill/>
          </a:ln>
        </p:spPr>
      </p:pic>
      <p:sp>
        <p:nvSpPr>
          <p:cNvPr id="581" name="Google Shape;581;p50"/>
          <p:cNvSpPr txBox="1"/>
          <p:nvPr/>
        </p:nvSpPr>
        <p:spPr>
          <a:xfrm>
            <a:off x="3083850" y="1151263"/>
            <a:ext cx="4371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000000"/>
                </a:solidFill>
              </a:rPr>
              <a:t>Findability:</a:t>
            </a:r>
            <a:endParaRPr sz="2800">
              <a:solidFill>
                <a:srgbClr val="000000"/>
              </a:solidFill>
            </a:endParaRPr>
          </a:p>
        </p:txBody>
      </p:sp>
      <p:sp>
        <p:nvSpPr>
          <p:cNvPr id="582" name="Google Shape;582;p50"/>
          <p:cNvSpPr txBox="1"/>
          <p:nvPr/>
        </p:nvSpPr>
        <p:spPr>
          <a:xfrm>
            <a:off x="3083850" y="2341738"/>
            <a:ext cx="4371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000000"/>
                </a:solidFill>
              </a:rPr>
              <a:t>Sharing:</a:t>
            </a:r>
            <a:endParaRPr sz="2800">
              <a:solidFill>
                <a:srgbClr val="000000"/>
              </a:solidFill>
            </a:endParaRPr>
          </a:p>
        </p:txBody>
      </p:sp>
      <p:sp>
        <p:nvSpPr>
          <p:cNvPr id="583" name="Google Shape;583;p50"/>
          <p:cNvSpPr txBox="1"/>
          <p:nvPr/>
        </p:nvSpPr>
        <p:spPr>
          <a:xfrm>
            <a:off x="3083850" y="3749638"/>
            <a:ext cx="4371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000000"/>
                </a:solidFill>
              </a:rPr>
              <a:t>Decision making:</a:t>
            </a:r>
            <a:endParaRPr sz="2800">
              <a:solidFill>
                <a:srgbClr val="000000"/>
              </a:solidFill>
            </a:endParaRPr>
          </a:p>
        </p:txBody>
      </p:sp>
      <p:sp>
        <p:nvSpPr>
          <p:cNvPr id="584" name="Google Shape;584;p50"/>
          <p:cNvSpPr txBox="1"/>
          <p:nvPr/>
        </p:nvSpPr>
        <p:spPr>
          <a:xfrm>
            <a:off x="4995300" y="1288150"/>
            <a:ext cx="3495000" cy="4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</a:rPr>
              <a:t>Findable by search engines</a:t>
            </a:r>
            <a:endParaRPr sz="1800">
              <a:solidFill>
                <a:srgbClr val="000000"/>
              </a:solidFill>
            </a:endParaRPr>
          </a:p>
        </p:txBody>
      </p:sp>
      <p:sp>
        <p:nvSpPr>
          <p:cNvPr id="585" name="Google Shape;585;p50"/>
          <p:cNvSpPr txBox="1"/>
          <p:nvPr/>
        </p:nvSpPr>
        <p:spPr>
          <a:xfrm>
            <a:off x="4591950" y="2417950"/>
            <a:ext cx="3835500" cy="4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rPr lang="en" sz="1800"/>
              <a:t>Structured information to evaluate</a:t>
            </a:r>
            <a:endParaRPr sz="18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t/>
            </a:r>
            <a:endParaRPr sz="1800"/>
          </a:p>
        </p:txBody>
      </p:sp>
      <p:sp>
        <p:nvSpPr>
          <p:cNvPr id="586" name="Google Shape;586;p50"/>
          <p:cNvSpPr txBox="1"/>
          <p:nvPr/>
        </p:nvSpPr>
        <p:spPr>
          <a:xfrm>
            <a:off x="5935800" y="3719800"/>
            <a:ext cx="2979600" cy="6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</a:rPr>
              <a:t>Targeted judgment</a:t>
            </a:r>
            <a:endParaRPr sz="18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</a:rPr>
              <a:t>Evaluation on reusability</a:t>
            </a:r>
            <a:endParaRPr sz="18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</a:endParaRPr>
          </a:p>
        </p:txBody>
      </p:sp>
      <p:sp>
        <p:nvSpPr>
          <p:cNvPr id="587" name="Google Shape;587;p50"/>
          <p:cNvSpPr txBox="1"/>
          <p:nvPr/>
        </p:nvSpPr>
        <p:spPr>
          <a:xfrm>
            <a:off x="1665550" y="4620300"/>
            <a:ext cx="5597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rPr>
              <a:t>Slide borrowed from “</a:t>
            </a:r>
            <a:r>
              <a:rPr lang="en" sz="1100" u="sng">
                <a:solidFill>
                  <a:schemeClr val="hlink"/>
                </a:solidFill>
                <a:latin typeface="Corbel"/>
                <a:ea typeface="Corbel"/>
                <a:cs typeface="Corbel"/>
                <a:sym typeface="Corbel"/>
                <a:hlinkClick r:id="rId7"/>
              </a:rPr>
              <a:t>Metadata and Findabilty</a:t>
            </a:r>
            <a:r>
              <a:rPr lang="en" sz="1100"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rPr>
              <a:t>” session, by Bruna Piereck and Alexander Botzki;  from “FAIR material made by design” course, ccbysa</a:t>
            </a:r>
            <a:endParaRPr sz="1100">
              <a:solidFill>
                <a:srgbClr val="1B2944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588" name="Google Shape;588;p50"/>
          <p:cNvSpPr txBox="1"/>
          <p:nvPr/>
        </p:nvSpPr>
        <p:spPr>
          <a:xfrm rot="-5400000">
            <a:off x="651625" y="3821350"/>
            <a:ext cx="694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888888"/>
                </a:solidFill>
              </a:rPr>
              <a:t>By </a:t>
            </a:r>
            <a:r>
              <a:rPr lang="en" sz="800">
                <a:solidFill>
                  <a:srgbClr val="888888"/>
                </a:solidFill>
                <a:uFill>
                  <a:noFill/>
                </a:uFill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UIcons</a:t>
            </a:r>
            <a:endParaRPr sz="800">
              <a:solidFill>
                <a:srgbClr val="888888"/>
              </a:solidFill>
              <a:uFill>
                <a:noFill/>
              </a:uFill>
              <a:hlinkClick r:id="rId9">
                <a:extLst>
                  <a:ext uri="{A12FA001-AC4F-418D-AE19-62706E023703}">
                    <ahyp:hlinkClr val="tx"/>
                  </a:ext>
                </a:extLst>
              </a:hlinkClick>
            </a:endParaRPr>
          </a:p>
        </p:txBody>
      </p:sp>
      <p:sp>
        <p:nvSpPr>
          <p:cNvPr id="589" name="Google Shape;589;p50"/>
          <p:cNvSpPr txBox="1"/>
          <p:nvPr/>
        </p:nvSpPr>
        <p:spPr>
          <a:xfrm rot="-5400000">
            <a:off x="651625" y="2493900"/>
            <a:ext cx="694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888888"/>
                </a:solidFill>
              </a:rPr>
              <a:t>By </a:t>
            </a:r>
            <a:r>
              <a:rPr lang="en" sz="800">
                <a:solidFill>
                  <a:srgbClr val="888888"/>
                </a:solidFill>
                <a:uFill>
                  <a:noFill/>
                </a:uFill>
                <a:hlinkClick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UIcons</a:t>
            </a:r>
            <a:endParaRPr sz="800">
              <a:solidFill>
                <a:srgbClr val="888888"/>
              </a:solidFill>
              <a:uFill>
                <a:noFill/>
              </a:uFill>
              <a:hlinkClick r:id="rId11">
                <a:extLst>
                  <a:ext uri="{A12FA001-AC4F-418D-AE19-62706E023703}">
                    <ahyp:hlinkClr val="tx"/>
                  </a:ext>
                </a:extLst>
              </a:hlinkClick>
            </a:endParaRPr>
          </a:p>
        </p:txBody>
      </p:sp>
      <p:sp>
        <p:nvSpPr>
          <p:cNvPr id="590" name="Google Shape;590;p50"/>
          <p:cNvSpPr txBox="1"/>
          <p:nvPr/>
        </p:nvSpPr>
        <p:spPr>
          <a:xfrm rot="-2698622">
            <a:off x="249440" y="1479566"/>
            <a:ext cx="529269" cy="29231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595959"/>
                </a:solidFill>
              </a:rPr>
              <a:t>freepiik</a:t>
            </a:r>
            <a:endParaRPr sz="700">
              <a:solidFill>
                <a:srgbClr val="595959"/>
              </a:solidFill>
            </a:endParaRPr>
          </a:p>
        </p:txBody>
      </p:sp>
      <p:sp>
        <p:nvSpPr>
          <p:cNvPr id="591" name="Google Shape;591;p50"/>
          <p:cNvSpPr txBox="1"/>
          <p:nvPr/>
        </p:nvSpPr>
        <p:spPr>
          <a:xfrm rot="2231379">
            <a:off x="2518309" y="1715823"/>
            <a:ext cx="763332" cy="29250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595959"/>
                </a:solidFill>
              </a:rPr>
              <a:t> juicy_fish</a:t>
            </a:r>
            <a:endParaRPr sz="700"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51"/>
          <p:cNvSpPr txBox="1"/>
          <p:nvPr>
            <p:ph type="title"/>
          </p:nvPr>
        </p:nvSpPr>
        <p:spPr>
          <a:xfrm>
            <a:off x="628650" y="273844"/>
            <a:ext cx="7886700" cy="579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Ikea Ontologies</a:t>
            </a:r>
            <a:endParaRPr/>
          </a:p>
        </p:txBody>
      </p:sp>
      <p:sp>
        <p:nvSpPr>
          <p:cNvPr id="597" name="Google Shape;597;p51"/>
          <p:cNvSpPr txBox="1"/>
          <p:nvPr>
            <p:ph idx="2" type="body"/>
          </p:nvPr>
        </p:nvSpPr>
        <p:spPr>
          <a:xfrm>
            <a:off x="628650" y="893512"/>
            <a:ext cx="7886700" cy="439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br>
              <a:rPr lang="en"/>
            </a:br>
            <a:r>
              <a:rPr lang="en"/>
              <a:t>Let’s watch how Ikea approaches metadata.</a:t>
            </a:r>
            <a:endParaRPr/>
          </a:p>
        </p:txBody>
      </p:sp>
      <p:sp>
        <p:nvSpPr>
          <p:cNvPr id="598" name="Google Shape;598;p51"/>
          <p:cNvSpPr txBox="1"/>
          <p:nvPr>
            <p:ph idx="1" type="body"/>
          </p:nvPr>
        </p:nvSpPr>
        <p:spPr>
          <a:xfrm>
            <a:off x="945725" y="4690241"/>
            <a:ext cx="7886700" cy="244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900" u="sng">
                <a:solidFill>
                  <a:schemeClr val="hlink"/>
                </a:solidFill>
                <a:hlinkClick r:id="rId3"/>
              </a:rPr>
              <a:t>https://zenodo.org/records/7908305</a:t>
            </a:r>
            <a:r>
              <a:rPr lang="en" sz="900"/>
              <a:t> </a:t>
            </a:r>
            <a:endParaRPr sz="9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5"/>
          <p:cNvSpPr txBox="1"/>
          <p:nvPr>
            <p:ph type="title"/>
          </p:nvPr>
        </p:nvSpPr>
        <p:spPr>
          <a:xfrm>
            <a:off x="628650" y="273844"/>
            <a:ext cx="7886700" cy="579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vs Metadata</a:t>
            </a:r>
            <a:endParaRPr/>
          </a:p>
        </p:txBody>
      </p:sp>
      <p:sp>
        <p:nvSpPr>
          <p:cNvPr id="171" name="Google Shape;171;p25"/>
          <p:cNvSpPr/>
          <p:nvPr/>
        </p:nvSpPr>
        <p:spPr>
          <a:xfrm>
            <a:off x="885525" y="1434675"/>
            <a:ext cx="907200" cy="825600"/>
          </a:xfrm>
          <a:prstGeom prst="can">
            <a:avLst>
              <a:gd fmla="val 25000" name="adj"/>
            </a:avLst>
          </a:prstGeom>
          <a:solidFill>
            <a:srgbClr val="0097A7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2" name="Google Shape;172;p25"/>
          <p:cNvGrpSpPr/>
          <p:nvPr/>
        </p:nvGrpSpPr>
        <p:grpSpPr>
          <a:xfrm>
            <a:off x="942398" y="3276441"/>
            <a:ext cx="793443" cy="905027"/>
            <a:chOff x="2243975" y="3563475"/>
            <a:chExt cx="1109400" cy="1369800"/>
          </a:xfrm>
        </p:grpSpPr>
        <p:sp>
          <p:nvSpPr>
            <p:cNvPr id="173" name="Google Shape;173;p25"/>
            <p:cNvSpPr/>
            <p:nvPr/>
          </p:nvSpPr>
          <p:spPr>
            <a:xfrm>
              <a:off x="2243975" y="3563475"/>
              <a:ext cx="1109400" cy="1369800"/>
            </a:xfrm>
            <a:prstGeom prst="rect">
              <a:avLst/>
            </a:prstGeom>
            <a:solidFill>
              <a:srgbClr val="FFFFFF"/>
            </a:solidFill>
            <a:ln cap="flat" cmpd="sng" w="285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74" name="Google Shape;174;p25"/>
            <p:cNvCxnSpPr/>
            <p:nvPr/>
          </p:nvCxnSpPr>
          <p:spPr>
            <a:xfrm>
              <a:off x="2361650" y="3689525"/>
              <a:ext cx="302700" cy="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5" name="Google Shape;175;p25"/>
            <p:cNvCxnSpPr/>
            <p:nvPr/>
          </p:nvCxnSpPr>
          <p:spPr>
            <a:xfrm flipH="1" rot="10800000">
              <a:off x="2361650" y="3907950"/>
              <a:ext cx="848700" cy="12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6" name="Google Shape;176;p25"/>
            <p:cNvCxnSpPr/>
            <p:nvPr/>
          </p:nvCxnSpPr>
          <p:spPr>
            <a:xfrm flipH="1" rot="10800000">
              <a:off x="2361650" y="4018350"/>
              <a:ext cx="848700" cy="12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7" name="Google Shape;177;p25"/>
            <p:cNvCxnSpPr/>
            <p:nvPr/>
          </p:nvCxnSpPr>
          <p:spPr>
            <a:xfrm flipH="1" rot="10800000">
              <a:off x="2371238" y="4118250"/>
              <a:ext cx="570300" cy="117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8" name="Google Shape;178;p25"/>
            <p:cNvCxnSpPr/>
            <p:nvPr/>
          </p:nvCxnSpPr>
          <p:spPr>
            <a:xfrm flipH="1" rot="10800000">
              <a:off x="2374325" y="4339050"/>
              <a:ext cx="848700" cy="12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9" name="Google Shape;179;p25"/>
            <p:cNvCxnSpPr/>
            <p:nvPr/>
          </p:nvCxnSpPr>
          <p:spPr>
            <a:xfrm flipH="1" rot="10800000">
              <a:off x="2374325" y="4449450"/>
              <a:ext cx="848700" cy="12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0" name="Google Shape;180;p25"/>
            <p:cNvCxnSpPr/>
            <p:nvPr/>
          </p:nvCxnSpPr>
          <p:spPr>
            <a:xfrm flipH="1" rot="10800000">
              <a:off x="2374325" y="4559850"/>
              <a:ext cx="848700" cy="12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1" name="Google Shape;181;p25"/>
            <p:cNvCxnSpPr/>
            <p:nvPr/>
          </p:nvCxnSpPr>
          <p:spPr>
            <a:xfrm flipH="1" rot="10800000">
              <a:off x="2374325" y="4670250"/>
              <a:ext cx="848700" cy="12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2" name="Google Shape;182;p25"/>
            <p:cNvCxnSpPr/>
            <p:nvPr/>
          </p:nvCxnSpPr>
          <p:spPr>
            <a:xfrm flipH="1" rot="10800000">
              <a:off x="2371238" y="4770150"/>
              <a:ext cx="570300" cy="117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83" name="Google Shape;183;p25"/>
          <p:cNvSpPr txBox="1"/>
          <p:nvPr/>
        </p:nvSpPr>
        <p:spPr>
          <a:xfrm>
            <a:off x="2186125" y="1469775"/>
            <a:ext cx="3283200" cy="7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2865">
                <a:solidFill>
                  <a:srgbClr val="0097A7"/>
                </a:solidFill>
              </a:rPr>
              <a:t>Data itself</a:t>
            </a:r>
            <a:endParaRPr b="1" sz="3265">
              <a:solidFill>
                <a:srgbClr val="0097A7"/>
              </a:solidFill>
            </a:endParaRPr>
          </a:p>
        </p:txBody>
      </p:sp>
      <p:sp>
        <p:nvSpPr>
          <p:cNvPr id="184" name="Google Shape;184;p25"/>
          <p:cNvSpPr txBox="1"/>
          <p:nvPr/>
        </p:nvSpPr>
        <p:spPr>
          <a:xfrm>
            <a:off x="2186125" y="3340338"/>
            <a:ext cx="3283200" cy="7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2865">
                <a:solidFill>
                  <a:srgbClr val="0097A7"/>
                </a:solidFill>
              </a:rPr>
              <a:t>Data descriptor</a:t>
            </a:r>
            <a:br>
              <a:rPr b="1" lang="en" sz="2865">
                <a:solidFill>
                  <a:srgbClr val="0097A7"/>
                </a:solidFill>
              </a:rPr>
            </a:br>
            <a:r>
              <a:rPr b="1" lang="en" sz="1800">
                <a:solidFill>
                  <a:srgbClr val="0097A7"/>
                </a:solidFill>
              </a:rPr>
              <a:t>(metadata)</a:t>
            </a:r>
            <a:endParaRPr b="1" sz="1800">
              <a:solidFill>
                <a:srgbClr val="0097A7"/>
              </a:solidFill>
            </a:endParaRPr>
          </a:p>
        </p:txBody>
      </p:sp>
      <p:cxnSp>
        <p:nvCxnSpPr>
          <p:cNvPr id="185" name="Google Shape;185;p25"/>
          <p:cNvCxnSpPr>
            <a:stCxn id="171" idx="3"/>
            <a:endCxn id="173" idx="0"/>
          </p:cNvCxnSpPr>
          <p:nvPr/>
        </p:nvCxnSpPr>
        <p:spPr>
          <a:xfrm>
            <a:off x="1339125" y="2260275"/>
            <a:ext cx="0" cy="1016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52"/>
          <p:cNvSpPr txBox="1"/>
          <p:nvPr>
            <p:ph type="title"/>
          </p:nvPr>
        </p:nvSpPr>
        <p:spPr>
          <a:xfrm>
            <a:off x="628650" y="273844"/>
            <a:ext cx="7886700" cy="579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From metadata</a:t>
            </a:r>
            <a:r>
              <a:rPr lang="en"/>
              <a:t> to data models</a:t>
            </a:r>
            <a:endParaRPr/>
          </a:p>
        </p:txBody>
      </p:sp>
      <p:sp>
        <p:nvSpPr>
          <p:cNvPr id="604" name="Google Shape;604;p52"/>
          <p:cNvSpPr txBox="1"/>
          <p:nvPr>
            <p:ph idx="1" type="body"/>
          </p:nvPr>
        </p:nvSpPr>
        <p:spPr>
          <a:xfrm>
            <a:off x="945725" y="4690241"/>
            <a:ext cx="7886700" cy="244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900" u="sng">
                <a:solidFill>
                  <a:schemeClr val="hlink"/>
                </a:solidFill>
                <a:hlinkClick r:id="rId3"/>
              </a:rPr>
              <a:t>https://zenodo.org/records/7908305</a:t>
            </a:r>
            <a:r>
              <a:rPr lang="en" sz="900"/>
              <a:t> </a:t>
            </a:r>
            <a:endParaRPr sz="900"/>
          </a:p>
        </p:txBody>
      </p:sp>
      <p:sp>
        <p:nvSpPr>
          <p:cNvPr id="605" name="Google Shape;605;p52"/>
          <p:cNvSpPr txBox="1"/>
          <p:nvPr>
            <p:ph idx="2" type="body"/>
          </p:nvPr>
        </p:nvSpPr>
        <p:spPr>
          <a:xfrm>
            <a:off x="628650" y="893512"/>
            <a:ext cx="7886700" cy="439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br>
              <a:rPr lang="en"/>
            </a:br>
            <a:r>
              <a:rPr lang="en"/>
              <a:t>Let’s watch how Ikea approaches metadata.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53"/>
          <p:cNvSpPr txBox="1"/>
          <p:nvPr>
            <p:ph type="title"/>
          </p:nvPr>
        </p:nvSpPr>
        <p:spPr>
          <a:xfrm>
            <a:off x="628650" y="0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B2944"/>
              </a:buClr>
              <a:buSzPts val="3300"/>
              <a:buFont typeface="Corbel"/>
              <a:buNone/>
            </a:pPr>
            <a:r>
              <a:rPr lang="en"/>
              <a:t>First a short excursion to nomenclature</a:t>
            </a:r>
            <a:endParaRPr/>
          </a:p>
        </p:txBody>
      </p:sp>
      <p:pic>
        <p:nvPicPr>
          <p:cNvPr descr="Fig. 1" id="611" name="Google Shape;611;p53"/>
          <p:cNvPicPr preferRelativeResize="0"/>
          <p:nvPr/>
        </p:nvPicPr>
        <p:blipFill rotWithShape="1">
          <a:blip r:embed="rId3">
            <a:alphaModFix/>
          </a:blip>
          <a:srcRect b="0" l="0" r="49022" t="0"/>
          <a:stretch/>
        </p:blipFill>
        <p:spPr>
          <a:xfrm>
            <a:off x="771519" y="994172"/>
            <a:ext cx="5304235" cy="3480607"/>
          </a:xfrm>
          <a:prstGeom prst="rect">
            <a:avLst/>
          </a:prstGeom>
          <a:noFill/>
          <a:ln>
            <a:noFill/>
          </a:ln>
        </p:spPr>
      </p:pic>
      <p:sp>
        <p:nvSpPr>
          <p:cNvPr id="612" name="Google Shape;612;p53"/>
          <p:cNvSpPr txBox="1"/>
          <p:nvPr/>
        </p:nvSpPr>
        <p:spPr>
          <a:xfrm>
            <a:off x="1068884" y="4869656"/>
            <a:ext cx="5502473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https://doi.org/10.1038/s41597-022-01707-6</a:t>
            </a:r>
            <a:endParaRPr sz="1100"/>
          </a:p>
        </p:txBody>
      </p:sp>
      <p:sp>
        <p:nvSpPr>
          <p:cNvPr id="613" name="Google Shape;613;p53"/>
          <p:cNvSpPr txBox="1"/>
          <p:nvPr/>
        </p:nvSpPr>
        <p:spPr>
          <a:xfrm>
            <a:off x="6482954" y="1285875"/>
            <a:ext cx="13089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614" name="Google Shape;614;p53"/>
          <p:cNvSpPr txBox="1"/>
          <p:nvPr/>
        </p:nvSpPr>
        <p:spPr>
          <a:xfrm>
            <a:off x="6482950" y="3580623"/>
            <a:ext cx="14667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615" name="Google Shape;615;p53"/>
          <p:cNvSpPr/>
          <p:nvPr/>
        </p:nvSpPr>
        <p:spPr>
          <a:xfrm>
            <a:off x="5434675" y="3473125"/>
            <a:ext cx="1565400" cy="680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Metadata checklist</a:t>
            </a:r>
            <a:endParaRPr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616" name="Google Shape;616;p53"/>
          <p:cNvSpPr/>
          <p:nvPr/>
        </p:nvSpPr>
        <p:spPr>
          <a:xfrm>
            <a:off x="7380725" y="2212450"/>
            <a:ext cx="1187700" cy="680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Metadata model</a:t>
            </a:r>
            <a:endParaRPr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617" name="Google Shape;617;p53"/>
          <p:cNvSpPr/>
          <p:nvPr/>
        </p:nvSpPr>
        <p:spPr>
          <a:xfrm>
            <a:off x="4939950" y="3742925"/>
            <a:ext cx="347100" cy="125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618" name="Google Shape;618;p53"/>
          <p:cNvSpPr/>
          <p:nvPr/>
        </p:nvSpPr>
        <p:spPr>
          <a:xfrm rot="-3169979">
            <a:off x="7042685" y="3173848"/>
            <a:ext cx="347105" cy="125462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54"/>
          <p:cNvSpPr txBox="1"/>
          <p:nvPr>
            <p:ph type="title"/>
          </p:nvPr>
        </p:nvSpPr>
        <p:spPr>
          <a:xfrm>
            <a:off x="628650" y="224269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B2944"/>
              </a:buClr>
              <a:buSzPts val="3300"/>
              <a:buFont typeface="Corbel"/>
              <a:buNone/>
            </a:pPr>
            <a:r>
              <a:rPr lang="en"/>
              <a:t>There are many metadata models </a:t>
            </a:r>
            <a:endParaRPr/>
          </a:p>
        </p:txBody>
      </p:sp>
      <p:pic>
        <p:nvPicPr>
          <p:cNvPr descr="Decision chart" id="624" name="Google Shape;624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8288" y="1627919"/>
            <a:ext cx="685800" cy="685800"/>
          </a:xfrm>
          <a:prstGeom prst="rect">
            <a:avLst/>
          </a:prstGeom>
          <a:noFill/>
          <a:ln>
            <a:noFill/>
          </a:ln>
        </p:spPr>
      </p:pic>
      <p:sp>
        <p:nvSpPr>
          <p:cNvPr id="625" name="Google Shape;625;p54"/>
          <p:cNvSpPr txBox="1"/>
          <p:nvPr/>
        </p:nvSpPr>
        <p:spPr>
          <a:xfrm>
            <a:off x="1898225" y="1749475"/>
            <a:ext cx="5959800" cy="20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A </a:t>
            </a:r>
            <a:r>
              <a:rPr b="1" lang="en" sz="1700">
                <a:solidFill>
                  <a:schemeClr val="dk1"/>
                </a:solidFill>
              </a:rPr>
              <a:t>metadata model</a:t>
            </a:r>
            <a:r>
              <a:rPr lang="en" sz="1700">
                <a:solidFill>
                  <a:schemeClr val="dk1"/>
                </a:solidFill>
              </a:rPr>
              <a:t> is a structured framework that defines the types, relationships, and attributes of metadata within a specific context. </a:t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Essentially, it is a model that describes how metadata is organized and managed, providing a blueprint for how data about data is structured and utilized.</a:t>
            </a:r>
            <a:endParaRPr sz="2000"/>
          </a:p>
        </p:txBody>
      </p:sp>
      <p:sp>
        <p:nvSpPr>
          <p:cNvPr id="626" name="Google Shape;626;p54"/>
          <p:cNvSpPr txBox="1"/>
          <p:nvPr/>
        </p:nvSpPr>
        <p:spPr>
          <a:xfrm>
            <a:off x="1811575" y="4650925"/>
            <a:ext cx="5196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E.g. </a:t>
            </a:r>
            <a:r>
              <a:rPr lang="en" sz="900"/>
              <a:t>https://faircookbook.elixir-europe.org/content/recipes/infrastructure/dats-model.html</a:t>
            </a:r>
            <a:endParaRPr sz="9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55"/>
          <p:cNvSpPr txBox="1"/>
          <p:nvPr>
            <p:ph type="title"/>
          </p:nvPr>
        </p:nvSpPr>
        <p:spPr>
          <a:xfrm>
            <a:off x="-152400" y="741475"/>
            <a:ext cx="36723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B2944"/>
              </a:buClr>
              <a:buSzPts val="3300"/>
              <a:buFont typeface="Corbel"/>
              <a:buNone/>
            </a:pPr>
            <a:r>
              <a:rPr lang="en" sz="2500"/>
              <a:t>There are many metadata models </a:t>
            </a:r>
            <a:endParaRPr sz="2500"/>
          </a:p>
        </p:txBody>
      </p:sp>
      <p:pic>
        <p:nvPicPr>
          <p:cNvPr id="632" name="Google Shape;632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21795" y="76200"/>
            <a:ext cx="6222205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ecision chart" id="633" name="Google Shape;633;p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93488" y="4308794"/>
            <a:ext cx="685800" cy="685800"/>
          </a:xfrm>
          <a:prstGeom prst="rect">
            <a:avLst/>
          </a:prstGeom>
          <a:noFill/>
          <a:ln>
            <a:noFill/>
          </a:ln>
        </p:spPr>
      </p:pic>
      <p:sp>
        <p:nvSpPr>
          <p:cNvPr id="634" name="Google Shape;634;p55"/>
          <p:cNvSpPr txBox="1"/>
          <p:nvPr/>
        </p:nvSpPr>
        <p:spPr>
          <a:xfrm>
            <a:off x="-152403" y="1606600"/>
            <a:ext cx="34596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https://isa-tools.org/isa-api/_images/isa-model.png</a:t>
            </a:r>
            <a:endParaRPr sz="800"/>
          </a:p>
        </p:txBody>
      </p:sp>
      <p:sp>
        <p:nvSpPr>
          <p:cNvPr id="635" name="Google Shape;635;p55"/>
          <p:cNvSpPr/>
          <p:nvPr/>
        </p:nvSpPr>
        <p:spPr>
          <a:xfrm>
            <a:off x="8794100" y="4824700"/>
            <a:ext cx="349800" cy="395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56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B2944"/>
              </a:buClr>
              <a:buSzPts val="3300"/>
              <a:buFont typeface="Corbel"/>
              <a:buNone/>
            </a:pPr>
            <a:r>
              <a:rPr lang="en"/>
              <a:t>ENA’s metadata model</a:t>
            </a:r>
            <a:endParaRPr/>
          </a:p>
        </p:txBody>
      </p:sp>
      <p:pic>
        <p:nvPicPr>
          <p:cNvPr id="641" name="Google Shape;641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7683" y="1408509"/>
            <a:ext cx="6868633" cy="3461147"/>
          </a:xfrm>
          <a:prstGeom prst="rect">
            <a:avLst/>
          </a:prstGeom>
          <a:noFill/>
          <a:ln>
            <a:noFill/>
          </a:ln>
        </p:spPr>
      </p:pic>
      <p:sp>
        <p:nvSpPr>
          <p:cNvPr id="642" name="Google Shape;642;p56"/>
          <p:cNvSpPr txBox="1"/>
          <p:nvPr/>
        </p:nvSpPr>
        <p:spPr>
          <a:xfrm>
            <a:off x="952500" y="4670050"/>
            <a:ext cx="4531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u="sng">
                <a:solidFill>
                  <a:schemeClr val="hlink"/>
                </a:solidFill>
                <a:hlinkClick r:id="rId4"/>
              </a:rPr>
              <a:t>https://ena-docs.readthedocs.io/en/latest/submit/general-guide/metadata.html</a:t>
            </a:r>
            <a:r>
              <a:rPr lang="en" sz="800"/>
              <a:t> </a:t>
            </a:r>
            <a:endParaRPr sz="8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57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B2944"/>
              </a:buClr>
              <a:buSzPts val="3300"/>
              <a:buFont typeface="Corbel"/>
              <a:buNone/>
            </a:pPr>
            <a:r>
              <a:rPr lang="en"/>
              <a:t>Let’s focus on the metadata checklists</a:t>
            </a:r>
            <a:endParaRPr/>
          </a:p>
        </p:txBody>
      </p:sp>
      <p:pic>
        <p:nvPicPr>
          <p:cNvPr descr="Table" id="648" name="Google Shape;648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8650" y="1058465"/>
            <a:ext cx="1513285" cy="1513285"/>
          </a:xfrm>
          <a:prstGeom prst="rect">
            <a:avLst/>
          </a:prstGeom>
          <a:noFill/>
          <a:ln>
            <a:noFill/>
          </a:ln>
        </p:spPr>
      </p:pic>
      <p:sp>
        <p:nvSpPr>
          <p:cNvPr id="649" name="Google Shape;649;p57"/>
          <p:cNvSpPr txBox="1"/>
          <p:nvPr>
            <p:ph idx="2" type="body"/>
          </p:nvPr>
        </p:nvSpPr>
        <p:spPr>
          <a:xfrm>
            <a:off x="2732484" y="1369219"/>
            <a:ext cx="6054328" cy="322332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17145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681E"/>
              </a:buClr>
              <a:buSzPts val="2100"/>
              <a:buFont typeface="Arial"/>
              <a:buChar char="•"/>
            </a:pPr>
            <a:r>
              <a:rPr lang="en" u="sng">
                <a:solidFill>
                  <a:schemeClr val="hlink"/>
                </a:solidFill>
                <a:hlinkClick r:id="rId4"/>
              </a:rPr>
              <a:t>From</a:t>
            </a:r>
            <a:r>
              <a:rPr lang="en" u="sng">
                <a:solidFill>
                  <a:schemeClr val="hlink"/>
                </a:solidFill>
                <a:hlinkClick r:id="rId5"/>
              </a:rPr>
              <a:t> ENA</a:t>
            </a:r>
            <a:r>
              <a:rPr lang="en"/>
              <a:t> - their checklist of metadata</a:t>
            </a:r>
            <a:endParaRPr/>
          </a:p>
          <a:p>
            <a:pPr indent="-17145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681E"/>
              </a:buClr>
              <a:buSzPts val="2100"/>
              <a:buFont typeface="Arial"/>
              <a:buChar char="•"/>
            </a:pPr>
            <a:r>
              <a:rPr lang="en" u="sng">
                <a:solidFill>
                  <a:schemeClr val="hlink"/>
                </a:solidFill>
                <a:hlinkClick r:id="rId6"/>
              </a:rPr>
              <a:t>ELIXIR's Fair Cookbook for transcriptomics data</a:t>
            </a:r>
            <a:br>
              <a:rPr lang="en"/>
            </a:br>
            <a:endParaRPr/>
          </a:p>
        </p:txBody>
      </p:sp>
      <p:sp>
        <p:nvSpPr>
          <p:cNvPr id="650" name="Google Shape;650;p57"/>
          <p:cNvSpPr txBox="1"/>
          <p:nvPr/>
        </p:nvSpPr>
        <p:spPr>
          <a:xfrm>
            <a:off x="628650" y="2672953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171450" lvl="0" marL="1778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681E"/>
              </a:buClr>
              <a:buSzPts val="2100"/>
              <a:buFont typeface="Arial"/>
              <a:buChar char="•"/>
            </a:pPr>
            <a:r>
              <a:rPr lang="en" sz="2100"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rPr>
              <a:t>Exercise 3 Let’s fill in the metadata based on the paper</a:t>
            </a:r>
            <a:br>
              <a:rPr lang="en" sz="2100"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rPr>
            </a:br>
            <a:endParaRPr sz="2100">
              <a:solidFill>
                <a:srgbClr val="1B2944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58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B2944"/>
              </a:buClr>
              <a:buSzPts val="3300"/>
              <a:buFont typeface="Corbel"/>
              <a:buNone/>
            </a:pPr>
            <a:r>
              <a:rPr lang="en"/>
              <a:t>External references</a:t>
            </a:r>
            <a:endParaRPr/>
          </a:p>
        </p:txBody>
      </p:sp>
      <p:sp>
        <p:nvSpPr>
          <p:cNvPr id="656" name="Google Shape;656;p58"/>
          <p:cNvSpPr txBox="1"/>
          <p:nvPr>
            <p:ph idx="1" type="body"/>
          </p:nvPr>
        </p:nvSpPr>
        <p:spPr>
          <a:xfrm>
            <a:off x="628650" y="1381347"/>
            <a:ext cx="7886700" cy="23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17145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681E"/>
              </a:buClr>
              <a:buSzPts val="2100"/>
              <a:buFont typeface="Arial"/>
              <a:buChar char="•"/>
            </a:pPr>
            <a:r>
              <a:rPr lang="en"/>
              <a:t>Harvard Comparison Grid: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https://datamanagement.hms.harvard.edu/electronic-lab-notebooks</a:t>
            </a:r>
            <a:endParaRPr/>
          </a:p>
          <a:p>
            <a:pPr indent="-3810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681E"/>
              </a:buClr>
              <a:buSzPts val="2100"/>
              <a:buFont typeface="Arial"/>
              <a:buNone/>
            </a:pPr>
            <a:r>
              <a:t/>
            </a:r>
            <a:endParaRPr/>
          </a:p>
          <a:p>
            <a:pPr indent="-17145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681E"/>
              </a:buClr>
              <a:buSzPts val="2100"/>
              <a:buFont typeface="Arial"/>
              <a:buChar char="•"/>
            </a:pPr>
            <a:r>
              <a:rPr lang="en"/>
              <a:t>NKI: LabGuru for Wetlab and Castor for Clinical Data Capature</a:t>
            </a:r>
            <a:endParaRPr/>
          </a:p>
          <a:p>
            <a:pPr indent="-3810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681E"/>
              </a:buClr>
              <a:buSzPts val="2100"/>
              <a:buFont typeface="Arial"/>
              <a:buNone/>
            </a:pPr>
            <a:r>
              <a:t/>
            </a:r>
            <a:endParaRPr/>
          </a:p>
          <a:p>
            <a:pPr indent="-17145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681E"/>
              </a:buClr>
              <a:buSzPts val="2100"/>
              <a:buFont typeface="Arial"/>
              <a:buChar char="•"/>
            </a:pPr>
            <a:r>
              <a:rPr lang="en"/>
              <a:t>MDC and BIH – LIMS is available, RDM SODAR (Omics data)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/>
          </a:p>
          <a:p>
            <a:pPr indent="-3810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681E"/>
              </a:buClr>
              <a:buSzPts val="2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59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B2944"/>
              </a:buClr>
              <a:buSzPts val="3300"/>
              <a:buFont typeface="Corbel"/>
              <a:buNone/>
            </a:pPr>
            <a:r>
              <a:rPr lang="en"/>
              <a:t>Documentation and support</a:t>
            </a:r>
            <a:endParaRPr/>
          </a:p>
        </p:txBody>
      </p:sp>
      <p:sp>
        <p:nvSpPr>
          <p:cNvPr id="662" name="Google Shape;662;p59"/>
          <p:cNvSpPr txBox="1"/>
          <p:nvPr>
            <p:ph idx="1" type="body"/>
          </p:nvPr>
        </p:nvSpPr>
        <p:spPr>
          <a:xfrm>
            <a:off x="628650" y="1381340"/>
            <a:ext cx="7886700" cy="320569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en" sz="1500">
                <a:solidFill>
                  <a:srgbClr val="FF681E"/>
                </a:solidFill>
              </a:rPr>
              <a:t>VIB &amp; ELIXIR Support </a:t>
            </a:r>
            <a:endParaRPr/>
          </a:p>
          <a:p>
            <a:pPr indent="0" lvl="1" marL="3429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Corbel"/>
              <a:buNone/>
            </a:pPr>
            <a:br>
              <a:rPr lang="en"/>
            </a:br>
            <a:r>
              <a:rPr lang="en" sz="1200">
                <a:solidFill>
                  <a:srgbClr val="3F3F3F"/>
                </a:solidFill>
              </a:rPr>
              <a:t>VIB Data Core - for e-lab journal (Follow training and Learn VIB support points)</a:t>
            </a:r>
            <a:endParaRPr sz="1200">
              <a:solidFill>
                <a:srgbClr val="3F3F3F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Clr>
                <a:srgbClr val="1B2944"/>
              </a:buClr>
              <a:buSzPts val="3300"/>
              <a:buFont typeface="Corbel"/>
              <a:buNone/>
            </a:pPr>
            <a:r>
              <a:rPr lang="en" sz="1200"/>
              <a:t>eLab journal - 19Nov - </a:t>
            </a:r>
            <a:r>
              <a:rPr lang="en" sz="1200" u="sng">
                <a:solidFill>
                  <a:schemeClr val="hlink"/>
                </a:solidFill>
                <a:hlinkClick r:id="rId3"/>
              </a:rPr>
              <a:t>Leuven</a:t>
            </a:r>
            <a:endParaRPr sz="1200"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Clr>
                <a:srgbClr val="1B2944"/>
              </a:buClr>
              <a:buSzPts val="3300"/>
              <a:buFont typeface="Corbel"/>
              <a:buNone/>
            </a:pPr>
            <a:r>
              <a:rPr lang="en" sz="1200"/>
              <a:t>eLab journal - 09Dec - </a:t>
            </a:r>
            <a:r>
              <a:rPr lang="en" sz="1200" u="sng">
                <a:solidFill>
                  <a:schemeClr val="hlink"/>
                </a:solidFill>
                <a:hlinkClick r:id="rId4"/>
              </a:rPr>
              <a:t>Gent</a:t>
            </a:r>
            <a:endParaRPr sz="1200">
              <a:solidFill>
                <a:srgbClr val="3F3F3F"/>
              </a:solidFill>
            </a:endParaRPr>
          </a:p>
          <a:p>
            <a:pPr indent="0" lvl="1" marL="3429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Corbel"/>
              <a:buNone/>
            </a:pPr>
            <a:r>
              <a:t/>
            </a:r>
            <a:endParaRPr sz="1200">
              <a:solidFill>
                <a:srgbClr val="3F3F3F"/>
              </a:solidFill>
            </a:endParaRPr>
          </a:p>
          <a:p>
            <a:pPr indent="0" lvl="1" marL="3429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Corbel"/>
              <a:buNone/>
            </a:pPr>
            <a:r>
              <a:rPr lang="en" sz="1200">
                <a:solidFill>
                  <a:srgbClr val="3F3F3F"/>
                </a:solidFill>
              </a:rPr>
              <a:t>RDM more specific support should exist per center, taking their particularities in account</a:t>
            </a:r>
            <a:endParaRPr sz="1200">
              <a:solidFill>
                <a:srgbClr val="3F3F3F"/>
              </a:solidFill>
            </a:endParaRPr>
          </a:p>
          <a:p>
            <a:pPr indent="0" lvl="1" marL="3429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Corbel"/>
              <a:buNone/>
            </a:pPr>
            <a:br>
              <a:rPr lang="en" sz="1200">
                <a:solidFill>
                  <a:srgbClr val="3F3F3F"/>
                </a:solidFill>
              </a:rPr>
            </a:br>
            <a:r>
              <a:rPr lang="en" sz="1200">
                <a:solidFill>
                  <a:srgbClr val="3F3F3F"/>
                </a:solidFill>
              </a:rPr>
              <a:t>ELIXIR services - usegalaxy.eu</a:t>
            </a:r>
            <a:br>
              <a:rPr lang="en" sz="1200">
                <a:solidFill>
                  <a:srgbClr val="3F3F3F"/>
                </a:solidFill>
              </a:rPr>
            </a:br>
            <a:br>
              <a:rPr lang="en" sz="1200">
                <a:solidFill>
                  <a:srgbClr val="3F3F3F"/>
                </a:solidFill>
              </a:rPr>
            </a:br>
            <a:r>
              <a:rPr lang="en" sz="1200">
                <a:solidFill>
                  <a:srgbClr val="3F3F3F"/>
                </a:solidFill>
              </a:rPr>
              <a:t>More information at: </a:t>
            </a:r>
            <a:r>
              <a:rPr lang="en" sz="1200" u="sng">
                <a:solidFill>
                  <a:schemeClr val="hlink"/>
                </a:solidFill>
                <a:hlinkClick r:id="rId5"/>
              </a:rPr>
              <a:t>https://www.elixir-belgium.org/services</a:t>
            </a:r>
            <a:endParaRPr sz="1200">
              <a:solidFill>
                <a:srgbClr val="3F3F3F"/>
              </a:solidFill>
            </a:endParaRPr>
          </a:p>
          <a:p>
            <a:pPr indent="0" lvl="1" marL="3429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Corbel"/>
              <a:buNone/>
            </a:pPr>
            <a:r>
              <a:t/>
            </a:r>
            <a:endParaRPr sz="1200">
              <a:solidFill>
                <a:srgbClr val="3F3F3F"/>
              </a:solidFill>
            </a:endParaRPr>
          </a:p>
          <a:p>
            <a:pPr indent="0" lvl="1" marL="3429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Corbel"/>
              <a:buNone/>
            </a:pPr>
            <a:r>
              <a:rPr lang="en" sz="1200">
                <a:solidFill>
                  <a:srgbClr val="3F3F3F"/>
                </a:solidFill>
              </a:rPr>
              <a:t>Data Core Team Lead Data Management: </a:t>
            </a:r>
            <a:r>
              <a:rPr lang="en" sz="1200" u="sng">
                <a:solidFill>
                  <a:schemeClr val="hlink"/>
                </a:solidFill>
                <a:hlinkClick r:id="rId6"/>
              </a:rPr>
              <a:t>flora.danna@vib.be</a:t>
            </a:r>
            <a:r>
              <a:rPr lang="en" sz="1200">
                <a:solidFill>
                  <a:srgbClr val="3F3F3F"/>
                </a:solidFill>
              </a:rPr>
              <a:t> </a:t>
            </a:r>
            <a:endParaRPr sz="1200">
              <a:solidFill>
                <a:srgbClr val="3F3F3F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60"/>
          <p:cNvSpPr txBox="1"/>
          <p:nvPr>
            <p:ph type="title"/>
          </p:nvPr>
        </p:nvSpPr>
        <p:spPr>
          <a:xfrm>
            <a:off x="628650" y="273844"/>
            <a:ext cx="7886700" cy="579657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B2944"/>
              </a:buClr>
              <a:buSzPts val="3300"/>
              <a:buFont typeface="Corbel"/>
              <a:buNone/>
            </a:pPr>
            <a:r>
              <a:rPr lang="en"/>
              <a:t>What did we cover today.</a:t>
            </a:r>
            <a:endParaRPr/>
          </a:p>
        </p:txBody>
      </p:sp>
      <p:grpSp>
        <p:nvGrpSpPr>
          <p:cNvPr id="668" name="Google Shape;668;p60"/>
          <p:cNvGrpSpPr/>
          <p:nvPr/>
        </p:nvGrpSpPr>
        <p:grpSpPr>
          <a:xfrm>
            <a:off x="628650" y="1083807"/>
            <a:ext cx="7886700" cy="3200682"/>
            <a:chOff x="0" y="3339"/>
            <a:chExt cx="10515600" cy="4267576"/>
          </a:xfrm>
        </p:grpSpPr>
        <p:sp>
          <p:nvSpPr>
            <p:cNvPr id="669" name="Google Shape;669;p60"/>
            <p:cNvSpPr/>
            <p:nvPr/>
          </p:nvSpPr>
          <p:spPr>
            <a:xfrm>
              <a:off x="0" y="3339"/>
              <a:ext cx="10515600" cy="711262"/>
            </a:xfrm>
            <a:prstGeom prst="roundRect">
              <a:avLst>
                <a:gd fmla="val 10000" name="adj"/>
              </a:avLst>
            </a:prstGeom>
            <a:solidFill>
              <a:srgbClr val="F7D5CB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60"/>
            <p:cNvSpPr/>
            <p:nvPr/>
          </p:nvSpPr>
          <p:spPr>
            <a:xfrm>
              <a:off x="215157" y="163373"/>
              <a:ext cx="391194" cy="391194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60"/>
            <p:cNvSpPr/>
            <p:nvPr/>
          </p:nvSpPr>
          <p:spPr>
            <a:xfrm>
              <a:off x="821508" y="3339"/>
              <a:ext cx="9694091" cy="71126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60"/>
            <p:cNvSpPr txBox="1"/>
            <p:nvPr/>
          </p:nvSpPr>
          <p:spPr>
            <a:xfrm>
              <a:off x="821508" y="3339"/>
              <a:ext cx="9694091" cy="71126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6450" lIns="56450" spcFirstLastPara="1" rIns="56450" wrap="square" tIns="564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b="0" i="0" lang="en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implement SOP type of approach for your daily documentation of experiments</a:t>
              </a:r>
              <a:br>
                <a:rPr b="0" i="0" lang="en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3" name="Google Shape;673;p60"/>
            <p:cNvSpPr/>
            <p:nvPr/>
          </p:nvSpPr>
          <p:spPr>
            <a:xfrm>
              <a:off x="0" y="892417"/>
              <a:ext cx="10515600" cy="711262"/>
            </a:xfrm>
            <a:prstGeom prst="roundRect">
              <a:avLst>
                <a:gd fmla="val 10000" name="adj"/>
              </a:avLst>
            </a:prstGeom>
            <a:solidFill>
              <a:srgbClr val="F7D5CB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60"/>
            <p:cNvSpPr/>
            <p:nvPr/>
          </p:nvSpPr>
          <p:spPr>
            <a:xfrm>
              <a:off x="215157" y="1052452"/>
              <a:ext cx="391194" cy="391194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60"/>
            <p:cNvSpPr/>
            <p:nvPr/>
          </p:nvSpPr>
          <p:spPr>
            <a:xfrm>
              <a:off x="821508" y="892417"/>
              <a:ext cx="9694091" cy="71126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60"/>
            <p:cNvSpPr txBox="1"/>
            <p:nvPr/>
          </p:nvSpPr>
          <p:spPr>
            <a:xfrm>
              <a:off x="821508" y="892417"/>
              <a:ext cx="9694091" cy="71126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6450" lIns="56450" spcFirstLastPara="1" rIns="56450" wrap="square" tIns="564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b="0" i="0" lang="en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describe the impact of documentation on the publication preparation</a:t>
              </a:r>
              <a:br>
                <a:rPr b="1" lang="en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7" name="Google Shape;677;p60"/>
            <p:cNvSpPr/>
            <p:nvPr/>
          </p:nvSpPr>
          <p:spPr>
            <a:xfrm>
              <a:off x="0" y="1781496"/>
              <a:ext cx="10515600" cy="711262"/>
            </a:xfrm>
            <a:prstGeom prst="roundRect">
              <a:avLst>
                <a:gd fmla="val 10000" name="adj"/>
              </a:avLst>
            </a:prstGeom>
            <a:solidFill>
              <a:srgbClr val="F7D5CB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60"/>
            <p:cNvSpPr/>
            <p:nvPr/>
          </p:nvSpPr>
          <p:spPr>
            <a:xfrm>
              <a:off x="215157" y="1941530"/>
              <a:ext cx="391194" cy="391194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60"/>
            <p:cNvSpPr/>
            <p:nvPr/>
          </p:nvSpPr>
          <p:spPr>
            <a:xfrm>
              <a:off x="821508" y="1781496"/>
              <a:ext cx="9694091" cy="71126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60"/>
            <p:cNvSpPr txBox="1"/>
            <p:nvPr/>
          </p:nvSpPr>
          <p:spPr>
            <a:xfrm>
              <a:off x="821508" y="1781496"/>
              <a:ext cx="9694091" cy="71126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6450" lIns="56450" spcFirstLastPara="1" rIns="56450" wrap="square" tIns="564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b="0" i="0" lang="en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make versioning more persistent by using protocols.io and/or your Electronic Lab Notebook</a:t>
              </a:r>
              <a:br>
                <a:rPr b="0" i="0" lang="en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1" name="Google Shape;681;p60"/>
            <p:cNvSpPr/>
            <p:nvPr/>
          </p:nvSpPr>
          <p:spPr>
            <a:xfrm>
              <a:off x="0" y="2670575"/>
              <a:ext cx="10515600" cy="711262"/>
            </a:xfrm>
            <a:prstGeom prst="roundRect">
              <a:avLst>
                <a:gd fmla="val 10000" name="adj"/>
              </a:avLst>
            </a:prstGeom>
            <a:solidFill>
              <a:srgbClr val="F7D5CB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60"/>
            <p:cNvSpPr/>
            <p:nvPr/>
          </p:nvSpPr>
          <p:spPr>
            <a:xfrm>
              <a:off x="215157" y="2830609"/>
              <a:ext cx="391194" cy="391194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60"/>
            <p:cNvSpPr/>
            <p:nvPr/>
          </p:nvSpPr>
          <p:spPr>
            <a:xfrm>
              <a:off x="821508" y="2670575"/>
              <a:ext cx="9694091" cy="71126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60"/>
            <p:cNvSpPr txBox="1"/>
            <p:nvPr/>
          </p:nvSpPr>
          <p:spPr>
            <a:xfrm>
              <a:off x="821508" y="2670575"/>
              <a:ext cx="9694091" cy="71126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6450" lIns="56450" spcFirstLastPara="1" rIns="56450" wrap="square" tIns="564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b="0" i="0" lang="en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use github for scripts and code</a:t>
              </a:r>
              <a:br>
                <a:rPr b="0" i="0" lang="en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5" name="Google Shape;685;p60"/>
            <p:cNvSpPr/>
            <p:nvPr/>
          </p:nvSpPr>
          <p:spPr>
            <a:xfrm>
              <a:off x="0" y="3559653"/>
              <a:ext cx="10515600" cy="711262"/>
            </a:xfrm>
            <a:prstGeom prst="roundRect">
              <a:avLst>
                <a:gd fmla="val 10000" name="adj"/>
              </a:avLst>
            </a:prstGeom>
            <a:solidFill>
              <a:srgbClr val="F7D5CB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60"/>
            <p:cNvSpPr/>
            <p:nvPr/>
          </p:nvSpPr>
          <p:spPr>
            <a:xfrm>
              <a:off x="215157" y="3719687"/>
              <a:ext cx="391194" cy="391194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60"/>
            <p:cNvSpPr/>
            <p:nvPr/>
          </p:nvSpPr>
          <p:spPr>
            <a:xfrm>
              <a:off x="821508" y="3559653"/>
              <a:ext cx="9694091" cy="71126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60"/>
            <p:cNvSpPr txBox="1"/>
            <p:nvPr/>
          </p:nvSpPr>
          <p:spPr>
            <a:xfrm>
              <a:off x="821508" y="3559653"/>
              <a:ext cx="9694091" cy="71126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6450" lIns="56450" spcFirstLastPara="1" rIns="56450" wrap="square" tIns="564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b="0" i="0" lang="en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apply at least minimal metadata standards for domain-specific data</a:t>
              </a:r>
              <a:br>
                <a:rPr b="0" i="0" lang="en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61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Calibri"/>
              <a:buNone/>
            </a:pPr>
            <a:r>
              <a:rPr lang="en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Our guide for today’s session</a:t>
            </a:r>
            <a:endParaRPr/>
          </a:p>
        </p:txBody>
      </p:sp>
      <p:sp>
        <p:nvSpPr>
          <p:cNvPr id="694" name="Google Shape;694;p61"/>
          <p:cNvSpPr txBox="1"/>
          <p:nvPr>
            <p:ph idx="1" type="body"/>
          </p:nvPr>
        </p:nvSpPr>
        <p:spPr>
          <a:xfrm>
            <a:off x="628650" y="1381340"/>
            <a:ext cx="7886700" cy="320569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b="1" lang="en"/>
              <a:t>HyDrop-RNA single-cell library preparation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17145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681E"/>
              </a:buClr>
              <a:buSzPts val="2100"/>
              <a:buFont typeface="Arial"/>
              <a:buChar char="•"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https://pubmed.ncbi.nlm.nih.gov/35195064/</a:t>
            </a:r>
            <a:br>
              <a:rPr lang="en"/>
            </a:br>
            <a:endParaRPr/>
          </a:p>
          <a:p>
            <a:pPr indent="-17145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681E"/>
              </a:buClr>
              <a:buSzPts val="2100"/>
              <a:buFont typeface="Arial"/>
              <a:buChar char="•"/>
            </a:pPr>
            <a:r>
              <a:rPr lang="en"/>
              <a:t>Exercise 1 Documentation at project level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450" y="505300"/>
            <a:ext cx="6777850" cy="4506824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6"/>
          <p:cNvSpPr txBox="1"/>
          <p:nvPr/>
        </p:nvSpPr>
        <p:spPr>
          <a:xfrm>
            <a:off x="0" y="0"/>
            <a:ext cx="10283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rPr>
              <a:t>Example borrowed from the session “</a:t>
            </a:r>
            <a:r>
              <a:rPr lang="en" sz="1500" u="sng">
                <a:solidFill>
                  <a:schemeClr val="hlink"/>
                </a:solidFill>
                <a:latin typeface="Corbel"/>
                <a:ea typeface="Corbel"/>
                <a:cs typeface="Corbel"/>
                <a:sym typeface="Corbel"/>
                <a:hlinkClick r:id="rId4"/>
              </a:rPr>
              <a:t>No (available) data, no paper</a:t>
            </a:r>
            <a:r>
              <a:rPr lang="en" sz="1500"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rPr>
              <a:t>” by </a:t>
            </a: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Flora D’Anna</a:t>
            </a:r>
            <a:endParaRPr sz="1500">
              <a:solidFill>
                <a:srgbClr val="1B2944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7"/>
          <p:cNvSpPr txBox="1"/>
          <p:nvPr>
            <p:ph type="title"/>
          </p:nvPr>
        </p:nvSpPr>
        <p:spPr>
          <a:xfrm>
            <a:off x="52325" y="273850"/>
            <a:ext cx="89598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B2944"/>
              </a:buClr>
              <a:buSzPts val="3300"/>
              <a:buFont typeface="Corbel"/>
              <a:buNone/>
            </a:pPr>
            <a:r>
              <a:rPr lang="en" sz="3000"/>
              <a:t>General consideration with the publishing in mind</a:t>
            </a:r>
            <a:endParaRPr sz="3000"/>
          </a:p>
        </p:txBody>
      </p:sp>
      <p:sp>
        <p:nvSpPr>
          <p:cNvPr id="197" name="Google Shape;197;p27"/>
          <p:cNvSpPr txBox="1"/>
          <p:nvPr>
            <p:ph idx="1" type="body"/>
          </p:nvPr>
        </p:nvSpPr>
        <p:spPr>
          <a:xfrm>
            <a:off x="376825" y="1402625"/>
            <a:ext cx="8289900" cy="8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30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en" sz="1600"/>
              <a:t>Write the documentation in such a way that someone else who is known to the field can </a:t>
            </a:r>
            <a:r>
              <a:rPr b="1" lang="en" sz="1600"/>
              <a:t>not mis-interpret</a:t>
            </a:r>
            <a:r>
              <a:rPr lang="en" sz="1600"/>
              <a:t> any of the data, even if they tried.</a:t>
            </a:r>
            <a:br>
              <a:rPr lang="en" sz="1600"/>
            </a:br>
            <a:endParaRPr sz="1600"/>
          </a:p>
        </p:txBody>
      </p:sp>
      <p:pic>
        <p:nvPicPr>
          <p:cNvPr id="198" name="Google Shape;19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5800" y="2198150"/>
            <a:ext cx="3524751" cy="2316550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27"/>
          <p:cNvSpPr txBox="1"/>
          <p:nvPr/>
        </p:nvSpPr>
        <p:spPr>
          <a:xfrm>
            <a:off x="857075" y="4640325"/>
            <a:ext cx="64782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34290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rPr>
              <a:t>https://rdmkit.elixir-europe.org/metadata_management</a:t>
            </a:r>
            <a:endParaRPr sz="800"/>
          </a:p>
        </p:txBody>
      </p:sp>
      <p:sp>
        <p:nvSpPr>
          <p:cNvPr id="200" name="Google Shape;200;p27"/>
          <p:cNvSpPr txBox="1"/>
          <p:nvPr/>
        </p:nvSpPr>
        <p:spPr>
          <a:xfrm rot="904">
            <a:off x="2599600" y="4190397"/>
            <a:ext cx="228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888888"/>
                </a:solidFill>
              </a:rPr>
              <a:t>By </a:t>
            </a:r>
            <a:r>
              <a:rPr lang="en" sz="700">
                <a:solidFill>
                  <a:srgbClr val="888888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stockking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888888"/>
                </a:solidFill>
                <a:uFill>
                  <a:noFill/>
                </a:u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on freepik.com</a:t>
            </a:r>
            <a:endParaRPr sz="700">
              <a:solidFill>
                <a:srgbClr val="888888"/>
              </a:solidFill>
              <a:uFill>
                <a:noFill/>
              </a:uFill>
              <a:hlinkClick r:id="rId6">
                <a:extLst>
                  <a:ext uri="{A12FA001-AC4F-418D-AE19-62706E023703}">
                    <ahyp:hlinkClr val="tx"/>
                  </a:ext>
                </a:extLst>
              </a:hlinkClick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8"/>
          <p:cNvSpPr txBox="1"/>
          <p:nvPr>
            <p:ph idx="1" type="body"/>
          </p:nvPr>
        </p:nvSpPr>
        <p:spPr>
          <a:xfrm>
            <a:off x="395450" y="1387575"/>
            <a:ext cx="3530700" cy="29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302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 startAt="2"/>
            </a:pPr>
            <a:r>
              <a:rPr lang="en" sz="1600"/>
              <a:t>Documentation at two levels</a:t>
            </a:r>
            <a:br>
              <a:rPr lang="en" sz="1600"/>
            </a:br>
            <a:br>
              <a:rPr lang="en" sz="1600"/>
            </a:br>
            <a:br>
              <a:rPr lang="en" sz="1600"/>
            </a:br>
            <a:endParaRPr sz="600"/>
          </a:p>
          <a:p>
            <a:pPr indent="-146050" lvl="1" marL="5207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00"/>
              <a:buFont typeface="Corbel"/>
              <a:buChar char="•"/>
            </a:pPr>
            <a:r>
              <a:rPr b="1" lang="en" sz="1300"/>
              <a:t>Project/Study</a:t>
            </a:r>
            <a:r>
              <a:rPr b="1" lang="en" sz="1300"/>
              <a:t> level:</a:t>
            </a:r>
            <a:r>
              <a:rPr lang="en" sz="1300"/>
              <a:t> </a:t>
            </a:r>
            <a:br>
              <a:rPr lang="en" sz="1300"/>
            </a:br>
            <a:br>
              <a:rPr lang="en" sz="1300"/>
            </a:br>
            <a:r>
              <a:rPr lang="en" sz="1300"/>
              <a:t>Title                             Summary</a:t>
            </a:r>
            <a:br>
              <a:rPr lang="en" sz="1300"/>
            </a:br>
            <a:r>
              <a:rPr lang="en" sz="1300"/>
              <a:t>Aims                            Authors</a:t>
            </a:r>
            <a:br>
              <a:rPr lang="en" sz="1300"/>
            </a:br>
            <a:r>
              <a:rPr lang="en" sz="1300"/>
              <a:t>Funds                          Methods</a:t>
            </a:r>
            <a:br>
              <a:rPr lang="en" sz="1300"/>
            </a:br>
            <a:r>
              <a:rPr lang="en" sz="1300"/>
              <a:t>License                       Data sets ID</a:t>
            </a:r>
            <a:br>
              <a:rPr lang="en" sz="1300"/>
            </a:br>
            <a:r>
              <a:rPr lang="en" sz="1300"/>
              <a:t>Folder structure </a:t>
            </a:r>
            <a:br>
              <a:rPr lang="en" sz="1300"/>
            </a:br>
            <a:r>
              <a:rPr lang="en" sz="1300"/>
              <a:t>File naming</a:t>
            </a:r>
            <a:endParaRPr sz="1600"/>
          </a:p>
        </p:txBody>
      </p:sp>
      <p:sp>
        <p:nvSpPr>
          <p:cNvPr id="206" name="Google Shape;206;p28"/>
          <p:cNvSpPr txBox="1"/>
          <p:nvPr/>
        </p:nvSpPr>
        <p:spPr>
          <a:xfrm>
            <a:off x="857075" y="4640325"/>
            <a:ext cx="64782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34290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rPr>
              <a:t>https://rdmkit.elixir-europe.org/metadata_management</a:t>
            </a:r>
            <a:endParaRPr sz="800"/>
          </a:p>
        </p:txBody>
      </p:sp>
      <p:sp>
        <p:nvSpPr>
          <p:cNvPr id="207" name="Google Shape;207;p28"/>
          <p:cNvSpPr txBox="1"/>
          <p:nvPr>
            <p:ph type="title"/>
          </p:nvPr>
        </p:nvSpPr>
        <p:spPr>
          <a:xfrm>
            <a:off x="52325" y="273850"/>
            <a:ext cx="89598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B2944"/>
              </a:buClr>
              <a:buSzPts val="3300"/>
              <a:buFont typeface="Corbel"/>
              <a:buNone/>
            </a:pPr>
            <a:r>
              <a:rPr lang="en" sz="3000"/>
              <a:t>General consideration with the publishing in mind</a:t>
            </a:r>
            <a:endParaRPr sz="3000"/>
          </a:p>
        </p:txBody>
      </p:sp>
      <p:pic>
        <p:nvPicPr>
          <p:cNvPr id="208" name="Google Shape;208;p28"/>
          <p:cNvPicPr preferRelativeResize="0"/>
          <p:nvPr/>
        </p:nvPicPr>
        <p:blipFill rotWithShape="1">
          <a:blip r:embed="rId3">
            <a:alphaModFix/>
          </a:blip>
          <a:srcRect b="7705" l="9376" r="7421" t="8084"/>
          <a:stretch/>
        </p:blipFill>
        <p:spPr>
          <a:xfrm>
            <a:off x="6864825" y="2207900"/>
            <a:ext cx="1853578" cy="13401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28"/>
          <p:cNvPicPr preferRelativeResize="0"/>
          <p:nvPr/>
        </p:nvPicPr>
        <p:blipFill rotWithShape="1">
          <a:blip r:embed="rId4">
            <a:alphaModFix/>
          </a:blip>
          <a:srcRect b="8225" l="10630" r="18783" t="5194"/>
          <a:stretch/>
        </p:blipFill>
        <p:spPr>
          <a:xfrm>
            <a:off x="3400100" y="2180913"/>
            <a:ext cx="1705298" cy="1394126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8"/>
          <p:cNvSpPr txBox="1"/>
          <p:nvPr>
            <p:ph idx="1" type="body"/>
          </p:nvPr>
        </p:nvSpPr>
        <p:spPr>
          <a:xfrm>
            <a:off x="4967450" y="1908051"/>
            <a:ext cx="24915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302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AutoNum type="arabicPeriod" startAt="2"/>
            </a:pPr>
            <a:r>
              <a:t/>
            </a:r>
            <a:endParaRPr sz="600"/>
          </a:p>
          <a:p>
            <a:pPr indent="-146050" lvl="1" marL="5207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00"/>
              <a:buFont typeface="Corbel"/>
              <a:buChar char="•"/>
            </a:pPr>
            <a:r>
              <a:rPr b="1" lang="en" sz="1300"/>
              <a:t>Data-level:</a:t>
            </a:r>
            <a:br>
              <a:rPr b="1" lang="en" sz="1300"/>
            </a:br>
            <a:br>
              <a:rPr b="1" lang="en" sz="1300"/>
            </a:br>
            <a:r>
              <a:rPr lang="en" sz="1300"/>
              <a:t>documentation</a:t>
            </a:r>
            <a:br>
              <a:rPr lang="en" sz="1300"/>
            </a:br>
            <a:endParaRPr sz="1600"/>
          </a:p>
        </p:txBody>
      </p:sp>
      <p:cxnSp>
        <p:nvCxnSpPr>
          <p:cNvPr id="211" name="Google Shape;211;p28"/>
          <p:cNvCxnSpPr/>
          <p:nvPr/>
        </p:nvCxnSpPr>
        <p:spPr>
          <a:xfrm flipH="1">
            <a:off x="2158925" y="2590288"/>
            <a:ext cx="9900" cy="1202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2" name="Google Shape;212;p28"/>
          <p:cNvSpPr txBox="1"/>
          <p:nvPr/>
        </p:nvSpPr>
        <p:spPr>
          <a:xfrm>
            <a:off x="3323900" y="3471800"/>
            <a:ext cx="17814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888888"/>
                </a:solidFill>
              </a:rPr>
              <a:t>By </a:t>
            </a:r>
            <a:r>
              <a:rPr lang="en" sz="700">
                <a:solidFill>
                  <a:srgbClr val="888888"/>
                </a:solidFill>
                <a:uFill>
                  <a:noFill/>
                </a:u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pch.vector on freepik.com</a:t>
            </a:r>
            <a:endParaRPr sz="700">
              <a:solidFill>
                <a:srgbClr val="888888"/>
              </a:solidFill>
              <a:uFill>
                <a:noFill/>
              </a:uFill>
              <a:hlinkClick r:id="rId6">
                <a:extLst>
                  <a:ext uri="{A12FA001-AC4F-418D-AE19-62706E023703}">
                    <ahyp:hlinkClr val="tx"/>
                  </a:ext>
                </a:extLst>
              </a:hlinkClick>
            </a:endParaRPr>
          </a:p>
        </p:txBody>
      </p:sp>
      <p:sp>
        <p:nvSpPr>
          <p:cNvPr id="213" name="Google Shape;213;p28"/>
          <p:cNvSpPr txBox="1"/>
          <p:nvPr/>
        </p:nvSpPr>
        <p:spPr>
          <a:xfrm>
            <a:off x="6785925" y="3466050"/>
            <a:ext cx="17814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888888"/>
                </a:solidFill>
              </a:rPr>
              <a:t>By </a:t>
            </a:r>
            <a:r>
              <a:rPr lang="en" sz="700">
                <a:solidFill>
                  <a:srgbClr val="888888"/>
                </a:solidFill>
              </a:rPr>
              <a:t>freepik</a:t>
            </a:r>
            <a:endParaRPr sz="700">
              <a:solidFill>
                <a:srgbClr val="888888"/>
              </a:solidFill>
              <a:uFill>
                <a:noFill/>
              </a:uFill>
              <a:hlinkClick r:id="rId7">
                <a:extLst>
                  <a:ext uri="{A12FA001-AC4F-418D-AE19-62706E023703}">
                    <ahyp:hlinkClr val="tx"/>
                  </a:ext>
                </a:extLst>
              </a:hlinkClick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B2944"/>
              </a:buClr>
              <a:buSzPts val="3300"/>
              <a:buFont typeface="Corbel"/>
              <a:buNone/>
            </a:pPr>
            <a:r>
              <a:rPr lang="en"/>
              <a:t>General consideration with the publishing in mind</a:t>
            </a:r>
            <a:endParaRPr/>
          </a:p>
        </p:txBody>
      </p:sp>
      <p:pic>
        <p:nvPicPr>
          <p:cNvPr id="219" name="Google Shape;219;p29"/>
          <p:cNvPicPr preferRelativeResize="0"/>
          <p:nvPr/>
        </p:nvPicPr>
        <p:blipFill rotWithShape="1">
          <a:blip r:embed="rId3">
            <a:alphaModFix/>
          </a:blip>
          <a:srcRect b="11998" l="11105" r="11829" t="11331"/>
          <a:stretch/>
        </p:blipFill>
        <p:spPr>
          <a:xfrm>
            <a:off x="6018499" y="1390850"/>
            <a:ext cx="2565827" cy="2552627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29"/>
          <p:cNvSpPr txBox="1"/>
          <p:nvPr>
            <p:ph idx="1" type="body"/>
          </p:nvPr>
        </p:nvSpPr>
        <p:spPr>
          <a:xfrm>
            <a:off x="397450" y="2066450"/>
            <a:ext cx="7886700" cy="13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302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 startAt="3"/>
            </a:pPr>
            <a:r>
              <a:rPr lang="en" sz="1600"/>
              <a:t>Both the </a:t>
            </a:r>
            <a:r>
              <a:rPr i="1" lang="en" sz="1600">
                <a:solidFill>
                  <a:srgbClr val="0097A7"/>
                </a:solidFill>
              </a:rPr>
              <a:t>study</a:t>
            </a:r>
            <a:r>
              <a:rPr lang="en" sz="1600"/>
              <a:t>- and </a:t>
            </a:r>
            <a:r>
              <a:rPr i="1" lang="en" sz="1600">
                <a:solidFill>
                  <a:srgbClr val="0097A7"/>
                </a:solidFill>
              </a:rPr>
              <a:t>data</a:t>
            </a:r>
            <a:r>
              <a:rPr lang="en" sz="1600"/>
              <a:t>-level documentation must be:</a:t>
            </a:r>
            <a:endParaRPr sz="1600"/>
          </a:p>
          <a:p>
            <a:pPr indent="-165100" lvl="1" marL="5207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681E"/>
              </a:buClr>
              <a:buSzPts val="1600"/>
              <a:buFont typeface="Arial"/>
              <a:buChar char="•"/>
            </a:pPr>
            <a:r>
              <a:rPr lang="en" sz="1600"/>
              <a:t>Generated </a:t>
            </a:r>
            <a:r>
              <a:rPr b="1" lang="en" sz="1600">
                <a:solidFill>
                  <a:srgbClr val="0097A7"/>
                </a:solidFill>
              </a:rPr>
              <a:t>as early as possible</a:t>
            </a:r>
            <a:r>
              <a:rPr lang="en" sz="1600"/>
              <a:t> in the research process </a:t>
            </a:r>
            <a:endParaRPr sz="1600"/>
          </a:p>
          <a:p>
            <a:pPr indent="-165100" lvl="1" marL="5207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681E"/>
              </a:buClr>
              <a:buSzPts val="1600"/>
              <a:buFont typeface="Arial"/>
              <a:buChar char="•"/>
            </a:pPr>
            <a:r>
              <a:rPr b="1" lang="en" sz="1600">
                <a:solidFill>
                  <a:srgbClr val="0097A7"/>
                </a:solidFill>
              </a:rPr>
              <a:t>Maintained</a:t>
            </a:r>
            <a:r>
              <a:rPr lang="en" sz="1600"/>
              <a:t>, in order to be accurate and complete</a:t>
            </a:r>
            <a:br>
              <a:rPr lang="en" sz="1600"/>
            </a:br>
            <a:endParaRPr sz="1600"/>
          </a:p>
          <a:p>
            <a:pPr indent="0" lvl="0" marL="3429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221" name="Google Shape;221;p29"/>
          <p:cNvSpPr txBox="1"/>
          <p:nvPr/>
        </p:nvSpPr>
        <p:spPr>
          <a:xfrm>
            <a:off x="857075" y="4640325"/>
            <a:ext cx="64782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34290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rPr>
              <a:t>https://rdmkit.elixir-europe.org/metadata_management</a:t>
            </a:r>
            <a:endParaRPr sz="800"/>
          </a:p>
        </p:txBody>
      </p:sp>
      <p:sp>
        <p:nvSpPr>
          <p:cNvPr id="222" name="Google Shape;222;p29"/>
          <p:cNvSpPr txBox="1"/>
          <p:nvPr/>
        </p:nvSpPr>
        <p:spPr>
          <a:xfrm>
            <a:off x="6766250" y="3851388"/>
            <a:ext cx="198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888888"/>
                </a:solidFill>
              </a:rPr>
              <a:t>By </a:t>
            </a:r>
            <a:r>
              <a:rPr lang="en" sz="1000">
                <a:solidFill>
                  <a:srgbClr val="888888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vectorjuice on freepik.com</a:t>
            </a:r>
            <a:endParaRPr sz="1000">
              <a:solidFill>
                <a:srgbClr val="888888"/>
              </a:solidFill>
              <a:uFill>
                <a:noFill/>
              </a:uFill>
              <a:hlinkClick r:id="rId5">
                <a:extLst>
                  <a:ext uri="{A12FA001-AC4F-418D-AE19-62706E023703}">
                    <ahyp:hlinkClr val="tx"/>
                  </a:ext>
                </a:extLst>
              </a:hlinkClick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0"/>
          <p:cNvSpPr txBox="1"/>
          <p:nvPr>
            <p:ph type="title"/>
          </p:nvPr>
        </p:nvSpPr>
        <p:spPr>
          <a:xfrm>
            <a:off x="628650" y="273844"/>
            <a:ext cx="8340329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B2944"/>
              </a:buClr>
              <a:buSzPts val="3300"/>
              <a:buFont typeface="Corbel"/>
              <a:buNone/>
            </a:pPr>
            <a:r>
              <a:rPr lang="en"/>
              <a:t>Why would I use an ELN for documentation?</a:t>
            </a:r>
            <a:endParaRPr/>
          </a:p>
        </p:txBody>
      </p:sp>
      <p:sp>
        <p:nvSpPr>
          <p:cNvPr id="228" name="Google Shape;228;p30"/>
          <p:cNvSpPr txBox="1"/>
          <p:nvPr>
            <p:ph idx="2" type="body"/>
          </p:nvPr>
        </p:nvSpPr>
        <p:spPr>
          <a:xfrm>
            <a:off x="2423375" y="1656559"/>
            <a:ext cx="3886200" cy="1643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en" sz="1500">
                <a:solidFill>
                  <a:srgbClr val="FF681E"/>
                </a:solidFill>
              </a:rPr>
              <a:t>Paper replacement</a:t>
            </a:r>
            <a:endParaRPr/>
          </a:p>
          <a:p>
            <a:pPr indent="0" lvl="1" marL="3429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Corbel"/>
              <a:buNone/>
            </a:pPr>
            <a:r>
              <a:rPr lang="en" sz="1200">
                <a:solidFill>
                  <a:srgbClr val="7C7C7C"/>
                </a:solidFill>
              </a:rPr>
              <a:t>Project-based system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500"/>
              <a:buNone/>
            </a:pPr>
            <a:r>
              <a:rPr lang="en" sz="1500">
                <a:solidFill>
                  <a:srgbClr val="FF681E"/>
                </a:solidFill>
              </a:rPr>
              <a:t>Share data</a:t>
            </a:r>
            <a:endParaRPr/>
          </a:p>
          <a:p>
            <a:pPr indent="0" lvl="1" marL="3429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Corbel"/>
              <a:buNone/>
            </a:pPr>
            <a:r>
              <a:rPr lang="en" sz="1200">
                <a:solidFill>
                  <a:srgbClr val="7C7C7C"/>
                </a:solidFill>
              </a:rPr>
              <a:t>Experiments, protocols, ...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500"/>
              <a:buNone/>
            </a:pPr>
            <a:r>
              <a:rPr lang="en" sz="1500">
                <a:solidFill>
                  <a:srgbClr val="FF681E"/>
                </a:solidFill>
              </a:rPr>
              <a:t>Standardization of experiments</a:t>
            </a:r>
            <a:endParaRPr/>
          </a:p>
          <a:p>
            <a:pPr indent="0" lvl="1" marL="3429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Corbel"/>
              <a:buNone/>
            </a:pPr>
            <a:r>
              <a:rPr lang="en" sz="1200">
                <a:solidFill>
                  <a:srgbClr val="7C7C7C"/>
                </a:solidFill>
              </a:rPr>
              <a:t>Templates</a:t>
            </a:r>
            <a:endParaRPr sz="1200">
              <a:solidFill>
                <a:srgbClr val="7C7C7C"/>
              </a:solidFill>
            </a:endParaRPr>
          </a:p>
        </p:txBody>
      </p:sp>
      <p:pic>
        <p:nvPicPr>
          <p:cNvPr descr="http://www.princeton.edu/main/images/news/2007/08/IMG_8173-detail.jpg" id="229" name="Google Shape;229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8301" y="1268026"/>
            <a:ext cx="1346575" cy="909564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  <p:pic>
        <p:nvPicPr>
          <p:cNvPr descr="http://www.idbs.com/media/174208/1020x424_eworkbook.jpg" id="230" name="Google Shape;230;p30"/>
          <p:cNvPicPr preferRelativeResize="0"/>
          <p:nvPr/>
        </p:nvPicPr>
        <p:blipFill rotWithShape="1">
          <a:blip r:embed="rId4">
            <a:alphaModFix/>
          </a:blip>
          <a:srcRect b="122" l="43694" r="-1" t="17963"/>
          <a:stretch/>
        </p:blipFill>
        <p:spPr>
          <a:xfrm>
            <a:off x="508301" y="2633884"/>
            <a:ext cx="1346576" cy="824042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  <p:sp>
        <p:nvSpPr>
          <p:cNvPr id="231" name="Google Shape;231;p30"/>
          <p:cNvSpPr/>
          <p:nvPr/>
        </p:nvSpPr>
        <p:spPr>
          <a:xfrm rot="5400000">
            <a:off x="1028296" y="2331532"/>
            <a:ext cx="306600" cy="201900"/>
          </a:xfrm>
          <a:prstGeom prst="rightArrow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-254000" lvl="0" marL="254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500"/>
              <a:buFont typeface="Calibri"/>
              <a:buNone/>
            </a:pPr>
            <a:r>
              <a:t/>
            </a:r>
            <a:endParaRPr b="0" i="0" sz="165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32" name="Google Shape;232;p30"/>
          <p:cNvSpPr txBox="1"/>
          <p:nvPr>
            <p:ph type="title"/>
          </p:nvPr>
        </p:nvSpPr>
        <p:spPr>
          <a:xfrm>
            <a:off x="1080650" y="4149300"/>
            <a:ext cx="34551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B2944"/>
              </a:buClr>
              <a:buSzPts val="3300"/>
              <a:buFont typeface="Corbel"/>
              <a:buNone/>
            </a:pPr>
            <a:r>
              <a:rPr lang="en" sz="2000"/>
              <a:t>eLab journal - 19Nov - </a:t>
            </a:r>
            <a:r>
              <a:rPr lang="en" sz="2000" u="sng">
                <a:solidFill>
                  <a:schemeClr val="hlink"/>
                </a:solidFill>
                <a:hlinkClick r:id="rId5"/>
              </a:rPr>
              <a:t>Leuven</a:t>
            </a:r>
            <a:endParaRPr sz="20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B2944"/>
              </a:buClr>
              <a:buSzPts val="3300"/>
              <a:buFont typeface="Corbel"/>
              <a:buNone/>
            </a:pPr>
            <a:r>
              <a:rPr lang="en" sz="2000"/>
              <a:t>eLab journal - 09Dec - </a:t>
            </a:r>
            <a:r>
              <a:rPr lang="en" sz="2000" u="sng">
                <a:solidFill>
                  <a:schemeClr val="hlink"/>
                </a:solidFill>
                <a:hlinkClick r:id="rId6"/>
              </a:rPr>
              <a:t>Gent</a:t>
            </a:r>
            <a:endParaRPr sz="2000"/>
          </a:p>
        </p:txBody>
      </p:sp>
      <p:sp>
        <p:nvSpPr>
          <p:cNvPr id="233" name="Google Shape;233;p30"/>
          <p:cNvSpPr txBox="1"/>
          <p:nvPr>
            <p:ph idx="2" type="body"/>
          </p:nvPr>
        </p:nvSpPr>
        <p:spPr>
          <a:xfrm>
            <a:off x="5423225" y="1690547"/>
            <a:ext cx="3886200" cy="17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500"/>
              <a:buNone/>
            </a:pPr>
            <a:r>
              <a:rPr lang="en" sz="1500">
                <a:solidFill>
                  <a:srgbClr val="FF681E"/>
                </a:solidFill>
              </a:rPr>
              <a:t>Intellectual property protection</a:t>
            </a:r>
            <a:endParaRPr/>
          </a:p>
          <a:p>
            <a:pPr indent="0" lvl="1" marL="3429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Corbel"/>
              <a:buNone/>
            </a:pPr>
            <a:r>
              <a:rPr lang="en" sz="1200">
                <a:solidFill>
                  <a:srgbClr val="7C7C7C"/>
                </a:solidFill>
              </a:rPr>
              <a:t>Data stored in central database</a:t>
            </a:r>
            <a:endParaRPr sz="1500">
              <a:solidFill>
                <a:srgbClr val="7C7C7C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500"/>
              <a:buNone/>
            </a:pPr>
            <a:r>
              <a:rPr lang="en" sz="1500">
                <a:solidFill>
                  <a:srgbClr val="FF681E"/>
                </a:solidFill>
              </a:rPr>
              <a:t>Eventually Office integration</a:t>
            </a:r>
            <a:endParaRPr/>
          </a:p>
          <a:p>
            <a:pPr indent="0" lvl="1" marL="3429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Corbel"/>
              <a:buNone/>
            </a:pPr>
            <a:r>
              <a:rPr lang="en" sz="1200">
                <a:solidFill>
                  <a:srgbClr val="7C7C7C"/>
                </a:solidFill>
              </a:rPr>
              <a:t>MS Office: Word, Excel, PowerPoint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500"/>
              <a:buNone/>
            </a:pPr>
            <a:r>
              <a:rPr lang="en" sz="1500">
                <a:solidFill>
                  <a:srgbClr val="FF681E"/>
                </a:solidFill>
              </a:rPr>
              <a:t>Search function</a:t>
            </a:r>
            <a:endParaRPr/>
          </a:p>
          <a:p>
            <a:pPr indent="0" lvl="1" marL="3429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Corbel"/>
              <a:buNone/>
            </a:pPr>
            <a:r>
              <a:rPr lang="en" sz="1200">
                <a:solidFill>
                  <a:srgbClr val="7C7C7C"/>
                </a:solidFill>
              </a:rPr>
              <a:t>Advanced search</a:t>
            </a:r>
            <a:endParaRPr sz="1200">
              <a:solidFill>
                <a:srgbClr val="7C7C7C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1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B2944"/>
              </a:buClr>
              <a:buSzPts val="3300"/>
              <a:buFont typeface="Corbel"/>
              <a:buNone/>
            </a:pPr>
            <a:r>
              <a:rPr lang="en"/>
              <a:t>Project-based system</a:t>
            </a:r>
            <a:endParaRPr/>
          </a:p>
        </p:txBody>
      </p:sp>
      <p:grpSp>
        <p:nvGrpSpPr>
          <p:cNvPr id="240" name="Google Shape;240;p31"/>
          <p:cNvGrpSpPr/>
          <p:nvPr/>
        </p:nvGrpSpPr>
        <p:grpSpPr>
          <a:xfrm>
            <a:off x="630716" y="2120143"/>
            <a:ext cx="7882568" cy="1624731"/>
            <a:chOff x="2754" y="1131408"/>
            <a:chExt cx="10510090" cy="2166308"/>
          </a:xfrm>
        </p:grpSpPr>
        <p:sp>
          <p:nvSpPr>
            <p:cNvPr id="241" name="Google Shape;241;p31"/>
            <p:cNvSpPr/>
            <p:nvPr/>
          </p:nvSpPr>
          <p:spPr>
            <a:xfrm>
              <a:off x="2754" y="2095765"/>
              <a:ext cx="1118094" cy="559047"/>
            </a:xfrm>
            <a:prstGeom prst="roundRect">
              <a:avLst>
                <a:gd fmla="val 10000" name="adj"/>
              </a:avLst>
            </a:prstGeom>
            <a:solidFill>
              <a:srgbClr val="345A99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31"/>
            <p:cNvSpPr txBox="1"/>
            <p:nvPr/>
          </p:nvSpPr>
          <p:spPr>
            <a:xfrm>
              <a:off x="19128" y="2112139"/>
              <a:ext cx="1085346" cy="5262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700" lIns="5700" spcFirstLastPara="1" rIns="5700" wrap="square" tIns="57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900"/>
                <a:buFont typeface="Calibri"/>
                <a:buNone/>
              </a:pPr>
              <a:r>
                <a:rPr lang="en" sz="9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VIB Research Center</a:t>
              </a:r>
              <a:endPara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" name="Google Shape;243;p31"/>
            <p:cNvSpPr/>
            <p:nvPr/>
          </p:nvSpPr>
          <p:spPr>
            <a:xfrm>
              <a:off x="1120849" y="2363929"/>
              <a:ext cx="447237" cy="22719"/>
            </a:xfrm>
            <a:custGeom>
              <a:rect b="b" l="l" r="r" t="t"/>
              <a:pathLst>
                <a:path extrusionOk="0" h="120000" w="120000">
                  <a:moveTo>
                    <a:pt x="0" y="59997"/>
                  </a:moveTo>
                  <a:lnTo>
                    <a:pt x="120000" y="59997"/>
                  </a:lnTo>
                </a:path>
              </a:pathLst>
            </a:custGeom>
            <a:noFill/>
            <a:ln cap="flat" cmpd="sng" w="12700">
              <a:solidFill>
                <a:srgbClr val="6B89CB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31"/>
            <p:cNvSpPr txBox="1"/>
            <p:nvPr/>
          </p:nvSpPr>
          <p:spPr>
            <a:xfrm>
              <a:off x="1333287" y="2364108"/>
              <a:ext cx="22361" cy="2236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9525" spcFirstLastPara="1" rIns="9525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00"/>
                <a:buFont typeface="Calibri"/>
                <a:buNone/>
              </a:pPr>
              <a:r>
                <a:t/>
              </a:r>
              <a:endParaRPr sz="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" name="Google Shape;245;p31"/>
            <p:cNvSpPr/>
            <p:nvPr/>
          </p:nvSpPr>
          <p:spPr>
            <a:xfrm>
              <a:off x="1568087" y="2095765"/>
              <a:ext cx="1118094" cy="559047"/>
            </a:xfrm>
            <a:prstGeom prst="roundRect">
              <a:avLst>
                <a:gd fmla="val 10000" name="adj"/>
              </a:avLst>
            </a:prstGeom>
            <a:solidFill>
              <a:srgbClr val="3A66B1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31"/>
            <p:cNvSpPr txBox="1"/>
            <p:nvPr/>
          </p:nvSpPr>
          <p:spPr>
            <a:xfrm>
              <a:off x="1584461" y="2112139"/>
              <a:ext cx="1085346" cy="5262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700" lIns="5700" spcFirstLastPara="1" rIns="5700" wrap="square" tIns="57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900"/>
                <a:buFont typeface="Calibri"/>
                <a:buNone/>
              </a:pPr>
              <a:r>
                <a:rPr lang="en" sz="9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Lab/User group</a:t>
              </a:r>
              <a:endPara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" name="Google Shape;247;p31"/>
            <p:cNvSpPr/>
            <p:nvPr/>
          </p:nvSpPr>
          <p:spPr>
            <a:xfrm rot="-3310531">
              <a:off x="2518218" y="2042477"/>
              <a:ext cx="783165" cy="22719"/>
            </a:xfrm>
            <a:custGeom>
              <a:rect b="b" l="l" r="r" t="t"/>
              <a:pathLst>
                <a:path extrusionOk="0" h="120000" w="120000">
                  <a:moveTo>
                    <a:pt x="0" y="59997"/>
                  </a:moveTo>
                  <a:lnTo>
                    <a:pt x="120000" y="59997"/>
                  </a:lnTo>
                </a:path>
              </a:pathLst>
            </a:custGeom>
            <a:noFill/>
            <a:ln cap="flat" cmpd="sng" w="12700">
              <a:solidFill>
                <a:srgbClr val="9CACD8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31"/>
            <p:cNvSpPr txBox="1"/>
            <p:nvPr/>
          </p:nvSpPr>
          <p:spPr>
            <a:xfrm rot="-3310531">
              <a:off x="2890221" y="2034257"/>
              <a:ext cx="39158" cy="3915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9525" spcFirstLastPara="1" rIns="9525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00"/>
                <a:buFont typeface="Calibri"/>
                <a:buNone/>
              </a:pPr>
              <a:r>
                <a:t/>
              </a:r>
              <a:endParaRPr sz="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9" name="Google Shape;249;p31"/>
            <p:cNvSpPr/>
            <p:nvPr/>
          </p:nvSpPr>
          <p:spPr>
            <a:xfrm>
              <a:off x="3133419" y="1452860"/>
              <a:ext cx="1118094" cy="559047"/>
            </a:xfrm>
            <a:prstGeom prst="roundRect">
              <a:avLst>
                <a:gd fmla="val 10000" name="adj"/>
              </a:avLst>
            </a:prstGeom>
            <a:solidFill>
              <a:srgbClr val="4974C5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31"/>
            <p:cNvSpPr txBox="1"/>
            <p:nvPr/>
          </p:nvSpPr>
          <p:spPr>
            <a:xfrm>
              <a:off x="3149793" y="1469234"/>
              <a:ext cx="1085346" cy="5262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700" lIns="5700" spcFirstLastPara="1" rIns="5700" wrap="square" tIns="57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900"/>
                <a:buFont typeface="Calibri"/>
                <a:buNone/>
              </a:pPr>
              <a:r>
                <a:rPr lang="en" sz="9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User</a:t>
              </a:r>
              <a:endPara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1" name="Google Shape;251;p31"/>
            <p:cNvSpPr/>
            <p:nvPr/>
          </p:nvSpPr>
          <p:spPr>
            <a:xfrm rot="-2142401">
              <a:off x="4199746" y="1560298"/>
              <a:ext cx="550775" cy="22719"/>
            </a:xfrm>
            <a:custGeom>
              <a:rect b="b" l="l" r="r" t="t"/>
              <a:pathLst>
                <a:path extrusionOk="0" h="120000" w="120000">
                  <a:moveTo>
                    <a:pt x="0" y="59997"/>
                  </a:moveTo>
                  <a:lnTo>
                    <a:pt x="120000" y="59997"/>
                  </a:lnTo>
                </a:path>
              </a:pathLst>
            </a:custGeom>
            <a:noFill/>
            <a:ln cap="flat" cmpd="sng" w="12700">
              <a:solidFill>
                <a:srgbClr val="BFC8E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31"/>
            <p:cNvSpPr txBox="1"/>
            <p:nvPr/>
          </p:nvSpPr>
          <p:spPr>
            <a:xfrm rot="-2142401">
              <a:off x="4461364" y="1557889"/>
              <a:ext cx="27538" cy="2753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9525" spcFirstLastPara="1" rIns="9525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00"/>
                <a:buFont typeface="Calibri"/>
                <a:buNone/>
              </a:pPr>
              <a:r>
                <a:t/>
              </a:r>
              <a:endParaRPr sz="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" name="Google Shape;253;p31"/>
            <p:cNvSpPr/>
            <p:nvPr/>
          </p:nvSpPr>
          <p:spPr>
            <a:xfrm>
              <a:off x="4698752" y="1131408"/>
              <a:ext cx="1118094" cy="559047"/>
            </a:xfrm>
            <a:prstGeom prst="roundRect">
              <a:avLst>
                <a:gd fmla="val 10000" name="adj"/>
              </a:avLst>
            </a:prstGeom>
            <a:solidFill>
              <a:srgbClr val="9CACD8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31"/>
            <p:cNvSpPr txBox="1"/>
            <p:nvPr/>
          </p:nvSpPr>
          <p:spPr>
            <a:xfrm>
              <a:off x="4715126" y="1147782"/>
              <a:ext cx="1085346" cy="5262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700" lIns="5700" spcFirstLastPara="1" rIns="5700" wrap="square" tIns="57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900"/>
                <a:buFont typeface="Calibri"/>
                <a:buNone/>
              </a:pPr>
              <a:r>
                <a:rPr lang="en" sz="9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Project</a:t>
              </a:r>
              <a:endPara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" name="Google Shape;255;p31"/>
            <p:cNvSpPr/>
            <p:nvPr/>
          </p:nvSpPr>
          <p:spPr>
            <a:xfrm>
              <a:off x="5816847" y="1399572"/>
              <a:ext cx="447237" cy="22719"/>
            </a:xfrm>
            <a:custGeom>
              <a:rect b="b" l="l" r="r" t="t"/>
              <a:pathLst>
                <a:path extrusionOk="0" h="120000" w="120000">
                  <a:moveTo>
                    <a:pt x="0" y="59997"/>
                  </a:moveTo>
                  <a:lnTo>
                    <a:pt x="120000" y="59997"/>
                  </a:lnTo>
                </a:path>
              </a:pathLst>
            </a:custGeom>
            <a:noFill/>
            <a:ln cap="flat" cmpd="sng" w="12700">
              <a:solidFill>
                <a:srgbClr val="BFC8E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31"/>
            <p:cNvSpPr txBox="1"/>
            <p:nvPr/>
          </p:nvSpPr>
          <p:spPr>
            <a:xfrm>
              <a:off x="6029285" y="1399751"/>
              <a:ext cx="22361" cy="2236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9525" spcFirstLastPara="1" rIns="9525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00"/>
                <a:buFont typeface="Calibri"/>
                <a:buNone/>
              </a:pPr>
              <a:r>
                <a:t/>
              </a:r>
              <a:endParaRPr sz="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" name="Google Shape;257;p31"/>
            <p:cNvSpPr/>
            <p:nvPr/>
          </p:nvSpPr>
          <p:spPr>
            <a:xfrm>
              <a:off x="6264085" y="1131408"/>
              <a:ext cx="1118094" cy="559047"/>
            </a:xfrm>
            <a:prstGeom prst="roundRect">
              <a:avLst>
                <a:gd fmla="val 10000" name="adj"/>
              </a:avLst>
            </a:prstGeom>
            <a:solidFill>
              <a:srgbClr val="9CACD8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31"/>
            <p:cNvSpPr txBox="1"/>
            <p:nvPr/>
          </p:nvSpPr>
          <p:spPr>
            <a:xfrm>
              <a:off x="6280459" y="1147782"/>
              <a:ext cx="1085346" cy="5262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700" lIns="5700" spcFirstLastPara="1" rIns="5700" wrap="square" tIns="57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900"/>
                <a:buFont typeface="Calibri"/>
                <a:buNone/>
              </a:pPr>
              <a:r>
                <a:rPr lang="en" sz="9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Notebook</a:t>
              </a:r>
              <a:br>
                <a:rPr lang="en" sz="9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" sz="9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Subproject</a:t>
              </a:r>
              <a:endPara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" name="Google Shape;259;p31"/>
            <p:cNvSpPr/>
            <p:nvPr/>
          </p:nvSpPr>
          <p:spPr>
            <a:xfrm>
              <a:off x="7382180" y="1399572"/>
              <a:ext cx="447237" cy="22719"/>
            </a:xfrm>
            <a:custGeom>
              <a:rect b="b" l="l" r="r" t="t"/>
              <a:pathLst>
                <a:path extrusionOk="0" h="120000" w="120000">
                  <a:moveTo>
                    <a:pt x="0" y="59997"/>
                  </a:moveTo>
                  <a:lnTo>
                    <a:pt x="120000" y="59997"/>
                  </a:lnTo>
                </a:path>
              </a:pathLst>
            </a:custGeom>
            <a:noFill/>
            <a:ln cap="flat" cmpd="sng" w="12700">
              <a:solidFill>
                <a:srgbClr val="BFC8E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31"/>
            <p:cNvSpPr txBox="1"/>
            <p:nvPr/>
          </p:nvSpPr>
          <p:spPr>
            <a:xfrm>
              <a:off x="7594618" y="1399751"/>
              <a:ext cx="22361" cy="2236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9525" spcFirstLastPara="1" rIns="9525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00"/>
                <a:buFont typeface="Calibri"/>
                <a:buNone/>
              </a:pPr>
              <a:r>
                <a:t/>
              </a:r>
              <a:endParaRPr sz="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" name="Google Shape;261;p31"/>
            <p:cNvSpPr/>
            <p:nvPr/>
          </p:nvSpPr>
          <p:spPr>
            <a:xfrm>
              <a:off x="7829418" y="1131408"/>
              <a:ext cx="1118094" cy="559047"/>
            </a:xfrm>
            <a:prstGeom prst="roundRect">
              <a:avLst>
                <a:gd fmla="val 10000" name="adj"/>
              </a:avLst>
            </a:prstGeom>
            <a:solidFill>
              <a:srgbClr val="9CACD8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31"/>
            <p:cNvSpPr txBox="1"/>
            <p:nvPr/>
          </p:nvSpPr>
          <p:spPr>
            <a:xfrm>
              <a:off x="7845792" y="1147782"/>
              <a:ext cx="1085346" cy="5262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700" lIns="5700" spcFirstLastPara="1" rIns="5700" wrap="square" tIns="57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900"/>
                <a:buFont typeface="Calibri"/>
                <a:buNone/>
              </a:pPr>
              <a:r>
                <a:rPr lang="en" sz="9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Experiment</a:t>
              </a:r>
              <a:endPara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" name="Google Shape;263;p31"/>
            <p:cNvSpPr/>
            <p:nvPr/>
          </p:nvSpPr>
          <p:spPr>
            <a:xfrm>
              <a:off x="8947512" y="1399572"/>
              <a:ext cx="447237" cy="22719"/>
            </a:xfrm>
            <a:custGeom>
              <a:rect b="b" l="l" r="r" t="t"/>
              <a:pathLst>
                <a:path extrusionOk="0" h="120000" w="120000">
                  <a:moveTo>
                    <a:pt x="0" y="59997"/>
                  </a:moveTo>
                  <a:lnTo>
                    <a:pt x="120000" y="59997"/>
                  </a:lnTo>
                </a:path>
              </a:pathLst>
            </a:custGeom>
            <a:noFill/>
            <a:ln cap="flat" cmpd="sng" w="12700">
              <a:solidFill>
                <a:srgbClr val="BFC8E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31"/>
            <p:cNvSpPr txBox="1"/>
            <p:nvPr/>
          </p:nvSpPr>
          <p:spPr>
            <a:xfrm>
              <a:off x="9159950" y="1399751"/>
              <a:ext cx="22361" cy="2236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9525" spcFirstLastPara="1" rIns="9525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00"/>
                <a:buFont typeface="Calibri"/>
                <a:buNone/>
              </a:pPr>
              <a:r>
                <a:t/>
              </a:r>
              <a:endParaRPr sz="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" name="Google Shape;265;p31"/>
            <p:cNvSpPr/>
            <p:nvPr/>
          </p:nvSpPr>
          <p:spPr>
            <a:xfrm>
              <a:off x="9394750" y="1131408"/>
              <a:ext cx="1118094" cy="559047"/>
            </a:xfrm>
            <a:prstGeom prst="roundRect">
              <a:avLst>
                <a:gd fmla="val 10000" name="adj"/>
              </a:avLst>
            </a:prstGeom>
            <a:solidFill>
              <a:srgbClr val="BFBFBF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31"/>
            <p:cNvSpPr txBox="1"/>
            <p:nvPr/>
          </p:nvSpPr>
          <p:spPr>
            <a:xfrm>
              <a:off x="9411124" y="1147782"/>
              <a:ext cx="1085346" cy="5262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700" lIns="5700" spcFirstLastPara="1" rIns="5700" wrap="square" tIns="57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900"/>
                <a:buFont typeface="Calibri"/>
                <a:buNone/>
              </a:pPr>
              <a:r>
                <a:rPr lang="en" sz="9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Section</a:t>
              </a:r>
              <a:endPara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" name="Google Shape;267;p31"/>
            <p:cNvSpPr/>
            <p:nvPr/>
          </p:nvSpPr>
          <p:spPr>
            <a:xfrm rot="2142401">
              <a:off x="4199746" y="1881750"/>
              <a:ext cx="550775" cy="22719"/>
            </a:xfrm>
            <a:custGeom>
              <a:rect b="b" l="l" r="r" t="t"/>
              <a:pathLst>
                <a:path extrusionOk="0" h="120000" w="120000">
                  <a:moveTo>
                    <a:pt x="0" y="59997"/>
                  </a:moveTo>
                  <a:lnTo>
                    <a:pt x="120000" y="59997"/>
                  </a:lnTo>
                </a:path>
              </a:pathLst>
            </a:custGeom>
            <a:noFill/>
            <a:ln cap="flat" cmpd="sng" w="12700">
              <a:solidFill>
                <a:srgbClr val="BFC8E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31"/>
            <p:cNvSpPr txBox="1"/>
            <p:nvPr/>
          </p:nvSpPr>
          <p:spPr>
            <a:xfrm rot="2142401">
              <a:off x="4461364" y="1879341"/>
              <a:ext cx="27538" cy="2753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9525" spcFirstLastPara="1" rIns="9525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00"/>
                <a:buFont typeface="Calibri"/>
                <a:buNone/>
              </a:pPr>
              <a:r>
                <a:t/>
              </a:r>
              <a:endParaRPr sz="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" name="Google Shape;269;p31"/>
            <p:cNvSpPr/>
            <p:nvPr/>
          </p:nvSpPr>
          <p:spPr>
            <a:xfrm>
              <a:off x="4698752" y="1774313"/>
              <a:ext cx="1118094" cy="559047"/>
            </a:xfrm>
            <a:prstGeom prst="roundRect">
              <a:avLst>
                <a:gd fmla="val 10000" name="adj"/>
              </a:avLst>
            </a:prstGeom>
            <a:solidFill>
              <a:srgbClr val="9CACD8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31"/>
            <p:cNvSpPr txBox="1"/>
            <p:nvPr/>
          </p:nvSpPr>
          <p:spPr>
            <a:xfrm>
              <a:off x="4715126" y="1790687"/>
              <a:ext cx="1085346" cy="5262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700" lIns="5700" spcFirstLastPara="1" rIns="5700" wrap="square" tIns="57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900"/>
                <a:buFont typeface="Calibri"/>
                <a:buNone/>
              </a:pPr>
              <a:r>
                <a:rPr lang="en" sz="9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User Configuration</a:t>
              </a:r>
              <a:endPara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" name="Google Shape;271;p31"/>
            <p:cNvSpPr/>
            <p:nvPr/>
          </p:nvSpPr>
          <p:spPr>
            <a:xfrm>
              <a:off x="5816847" y="2042477"/>
              <a:ext cx="447237" cy="22719"/>
            </a:xfrm>
            <a:custGeom>
              <a:rect b="b" l="l" r="r" t="t"/>
              <a:pathLst>
                <a:path extrusionOk="0" h="120000" w="120000">
                  <a:moveTo>
                    <a:pt x="0" y="59997"/>
                  </a:moveTo>
                  <a:lnTo>
                    <a:pt x="120000" y="59997"/>
                  </a:lnTo>
                </a:path>
              </a:pathLst>
            </a:custGeom>
            <a:noFill/>
            <a:ln cap="flat" cmpd="sng" w="12700">
              <a:solidFill>
                <a:srgbClr val="BFC8E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31"/>
            <p:cNvSpPr txBox="1"/>
            <p:nvPr/>
          </p:nvSpPr>
          <p:spPr>
            <a:xfrm>
              <a:off x="6029285" y="2042655"/>
              <a:ext cx="22361" cy="2236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9525" spcFirstLastPara="1" rIns="9525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00"/>
                <a:buFont typeface="Calibri"/>
                <a:buNone/>
              </a:pPr>
              <a:r>
                <a:t/>
              </a:r>
              <a:endParaRPr sz="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" name="Google Shape;273;p31"/>
            <p:cNvSpPr/>
            <p:nvPr/>
          </p:nvSpPr>
          <p:spPr>
            <a:xfrm>
              <a:off x="6264085" y="1774313"/>
              <a:ext cx="1118094" cy="559047"/>
            </a:xfrm>
            <a:prstGeom prst="roundRect">
              <a:avLst>
                <a:gd fmla="val 10000" name="adj"/>
              </a:avLst>
            </a:prstGeom>
            <a:solidFill>
              <a:srgbClr val="9CACD8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31"/>
            <p:cNvSpPr txBox="1"/>
            <p:nvPr/>
          </p:nvSpPr>
          <p:spPr>
            <a:xfrm>
              <a:off x="6280459" y="1790687"/>
              <a:ext cx="1085346" cy="5262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700" lIns="5700" spcFirstLastPara="1" rIns="5700" wrap="square" tIns="57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900"/>
                <a:buFont typeface="Calibri"/>
                <a:buNone/>
              </a:pPr>
              <a:r>
                <a:rPr lang="en" sz="9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Templates, View Folder, …</a:t>
              </a:r>
              <a:endPara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" name="Google Shape;275;p31"/>
            <p:cNvSpPr/>
            <p:nvPr/>
          </p:nvSpPr>
          <p:spPr>
            <a:xfrm>
              <a:off x="2686181" y="2363929"/>
              <a:ext cx="447237" cy="22719"/>
            </a:xfrm>
            <a:custGeom>
              <a:rect b="b" l="l" r="r" t="t"/>
              <a:pathLst>
                <a:path extrusionOk="0" h="120000" w="120000">
                  <a:moveTo>
                    <a:pt x="0" y="59997"/>
                  </a:moveTo>
                  <a:lnTo>
                    <a:pt x="120000" y="59997"/>
                  </a:lnTo>
                </a:path>
              </a:pathLst>
            </a:custGeom>
            <a:noFill/>
            <a:ln cap="flat" cmpd="sng" w="12700">
              <a:solidFill>
                <a:srgbClr val="9CACD8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31"/>
            <p:cNvSpPr txBox="1"/>
            <p:nvPr/>
          </p:nvSpPr>
          <p:spPr>
            <a:xfrm>
              <a:off x="2898619" y="2364108"/>
              <a:ext cx="22361" cy="2236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9525" spcFirstLastPara="1" rIns="9525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00"/>
                <a:buFont typeface="Calibri"/>
                <a:buNone/>
              </a:pPr>
              <a:r>
                <a:t/>
              </a:r>
              <a:endParaRPr sz="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" name="Google Shape;277;p31"/>
            <p:cNvSpPr/>
            <p:nvPr/>
          </p:nvSpPr>
          <p:spPr>
            <a:xfrm>
              <a:off x="3133419" y="2095765"/>
              <a:ext cx="1118094" cy="559047"/>
            </a:xfrm>
            <a:prstGeom prst="roundRect">
              <a:avLst>
                <a:gd fmla="val 10000" name="adj"/>
              </a:avLst>
            </a:prstGeom>
            <a:solidFill>
              <a:srgbClr val="4974C5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31"/>
            <p:cNvSpPr txBox="1"/>
            <p:nvPr/>
          </p:nvSpPr>
          <p:spPr>
            <a:xfrm>
              <a:off x="3149793" y="2112139"/>
              <a:ext cx="1085346" cy="5262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700" lIns="5700" spcFirstLastPara="1" rIns="5700" wrap="square" tIns="57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900"/>
                <a:buFont typeface="Calibri"/>
                <a:buNone/>
              </a:pPr>
              <a:r>
                <a:rPr lang="en" sz="9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Group Project</a:t>
              </a:r>
              <a:endPara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" name="Google Shape;279;p31"/>
            <p:cNvSpPr/>
            <p:nvPr/>
          </p:nvSpPr>
          <p:spPr>
            <a:xfrm rot="3310531">
              <a:off x="2518218" y="2685381"/>
              <a:ext cx="783165" cy="22719"/>
            </a:xfrm>
            <a:custGeom>
              <a:rect b="b" l="l" r="r" t="t"/>
              <a:pathLst>
                <a:path extrusionOk="0" h="120000" w="120000">
                  <a:moveTo>
                    <a:pt x="0" y="59997"/>
                  </a:moveTo>
                  <a:lnTo>
                    <a:pt x="120000" y="59997"/>
                  </a:lnTo>
                </a:path>
              </a:pathLst>
            </a:custGeom>
            <a:noFill/>
            <a:ln cap="flat" cmpd="sng" w="12700">
              <a:solidFill>
                <a:srgbClr val="9CACD8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31"/>
            <p:cNvSpPr txBox="1"/>
            <p:nvPr/>
          </p:nvSpPr>
          <p:spPr>
            <a:xfrm rot="3310531">
              <a:off x="2890221" y="2677162"/>
              <a:ext cx="39158" cy="3915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9525" spcFirstLastPara="1" rIns="9525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00"/>
                <a:buFont typeface="Calibri"/>
                <a:buNone/>
              </a:pPr>
              <a:r>
                <a:t/>
              </a:r>
              <a:endParaRPr sz="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" name="Google Shape;281;p31"/>
            <p:cNvSpPr/>
            <p:nvPr/>
          </p:nvSpPr>
          <p:spPr>
            <a:xfrm>
              <a:off x="3133419" y="2738669"/>
              <a:ext cx="1118094" cy="559047"/>
            </a:xfrm>
            <a:prstGeom prst="roundRect">
              <a:avLst>
                <a:gd fmla="val 10000" name="adj"/>
              </a:avLst>
            </a:prstGeom>
            <a:solidFill>
              <a:srgbClr val="4974C5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31"/>
            <p:cNvSpPr txBox="1"/>
            <p:nvPr/>
          </p:nvSpPr>
          <p:spPr>
            <a:xfrm>
              <a:off x="3149793" y="2755043"/>
              <a:ext cx="1085346" cy="5262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700" lIns="5700" spcFirstLastPara="1" rIns="5700" wrap="square" tIns="57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900"/>
                <a:buFont typeface="Calibri"/>
                <a:buNone/>
              </a:pPr>
              <a:r>
                <a:rPr lang="en" sz="9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Group Configuration</a:t>
              </a:r>
              <a:endPara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" name="Google Shape;283;p31"/>
            <p:cNvSpPr/>
            <p:nvPr/>
          </p:nvSpPr>
          <p:spPr>
            <a:xfrm>
              <a:off x="4251514" y="3006833"/>
              <a:ext cx="447237" cy="22719"/>
            </a:xfrm>
            <a:custGeom>
              <a:rect b="b" l="l" r="r" t="t"/>
              <a:pathLst>
                <a:path extrusionOk="0" h="120000" w="120000">
                  <a:moveTo>
                    <a:pt x="0" y="59997"/>
                  </a:moveTo>
                  <a:lnTo>
                    <a:pt x="120000" y="59997"/>
                  </a:lnTo>
                </a:path>
              </a:pathLst>
            </a:custGeom>
            <a:noFill/>
            <a:ln cap="flat" cmpd="sng" w="12700">
              <a:solidFill>
                <a:srgbClr val="BFC8E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31"/>
            <p:cNvSpPr txBox="1"/>
            <p:nvPr/>
          </p:nvSpPr>
          <p:spPr>
            <a:xfrm>
              <a:off x="4463952" y="3007012"/>
              <a:ext cx="22361" cy="2236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9525" spcFirstLastPara="1" rIns="9525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00"/>
                <a:buFont typeface="Calibri"/>
                <a:buNone/>
              </a:pPr>
              <a:r>
                <a:t/>
              </a:r>
              <a:endParaRPr sz="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" name="Google Shape;285;p31"/>
            <p:cNvSpPr/>
            <p:nvPr/>
          </p:nvSpPr>
          <p:spPr>
            <a:xfrm>
              <a:off x="4698752" y="2738669"/>
              <a:ext cx="1118094" cy="559047"/>
            </a:xfrm>
            <a:prstGeom prst="roundRect">
              <a:avLst>
                <a:gd fmla="val 10000" name="adj"/>
              </a:avLst>
            </a:prstGeom>
            <a:solidFill>
              <a:srgbClr val="9CACD8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31"/>
            <p:cNvSpPr txBox="1"/>
            <p:nvPr/>
          </p:nvSpPr>
          <p:spPr>
            <a:xfrm>
              <a:off x="4715126" y="2755043"/>
              <a:ext cx="1085346" cy="5262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700" lIns="5700" spcFirstLastPara="1" rIns="5700" wrap="square" tIns="57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900"/>
                <a:buFont typeface="Calibri"/>
                <a:buNone/>
              </a:pPr>
              <a:r>
                <a:rPr lang="en" sz="9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Templates, Reagents Folder, …</a:t>
              </a:r>
              <a:endPara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87" name="Google Shape;287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97279" y="1750219"/>
            <a:ext cx="264319" cy="2714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11416" y="1775222"/>
            <a:ext cx="292894" cy="257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425554" y="1775222"/>
            <a:ext cx="292894" cy="27860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orange wrench icon" id="290" name="Google Shape;290;p31">
            <a:hlinkClick r:id="rId6"/>
          </p:cNvPr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456510" y="3042047"/>
            <a:ext cx="228600" cy="2286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chart icon" id="291" name="Google Shape;291;p31">
            <a:hlinkClick r:id="rId8"/>
          </p:cNvPr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302794" y="3806428"/>
            <a:ext cx="228600" cy="2286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user group icon" id="292" name="Google Shape;292;p31">
            <a:hlinkClick r:id="rId10"/>
          </p:cNvPr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124075" y="2520553"/>
            <a:ext cx="228600" cy="2286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user icon" id="293" name="Google Shape;293;p31">
            <a:hlinkClick r:id="rId12"/>
          </p:cNvPr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3305175" y="2021681"/>
            <a:ext cx="228600" cy="228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31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7958672" y="1789510"/>
            <a:ext cx="28575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building icon" id="295" name="Google Shape;295;p31">
            <a:hlinkClick r:id="rId15"/>
          </p:cNvPr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923925" y="2520553"/>
            <a:ext cx="228600" cy="228601"/>
          </a:xfrm>
          <a:prstGeom prst="rect">
            <a:avLst/>
          </a:prstGeom>
          <a:noFill/>
          <a:ln>
            <a:noFill/>
          </a:ln>
        </p:spPr>
      </p:pic>
      <p:sp>
        <p:nvSpPr>
          <p:cNvPr descr="Image result for folder icon" id="296" name="Google Shape;296;p31"/>
          <p:cNvSpPr/>
          <p:nvPr/>
        </p:nvSpPr>
        <p:spPr>
          <a:xfrm>
            <a:off x="0" y="-108347"/>
            <a:ext cx="228600" cy="22860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Image result for folder icon" id="297" name="Google Shape;297;p31"/>
          <p:cNvSpPr/>
          <p:nvPr/>
        </p:nvSpPr>
        <p:spPr>
          <a:xfrm>
            <a:off x="114300" y="5953"/>
            <a:ext cx="228600" cy="22860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mage result for folder icon" id="298" name="Google Shape;298;p31">
            <a:hlinkClick r:id="rId17"/>
          </p:cNvPr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4457700" y="3806428"/>
            <a:ext cx="228600" cy="2286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folder icon" id="299" name="Google Shape;299;p31">
            <a:hlinkClick r:id="rId19"/>
          </p:cNvPr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5643563" y="3046809"/>
            <a:ext cx="228600" cy="228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